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308" r:id="rId3"/>
    <p:sldId id="314" r:id="rId4"/>
    <p:sldId id="312" r:id="rId5"/>
    <p:sldId id="310" r:id="rId6"/>
    <p:sldId id="313" r:id="rId7"/>
    <p:sldId id="343" r:id="rId8"/>
    <p:sldId id="257" r:id="rId9"/>
    <p:sldId id="341" r:id="rId10"/>
    <p:sldId id="342" r:id="rId11"/>
    <p:sldId id="340" r:id="rId12"/>
    <p:sldId id="325" r:id="rId13"/>
    <p:sldId id="326" r:id="rId14"/>
    <p:sldId id="353" r:id="rId15"/>
    <p:sldId id="354" r:id="rId16"/>
    <p:sldId id="307" r:id="rId17"/>
    <p:sldId id="315" r:id="rId18"/>
    <p:sldId id="351" r:id="rId19"/>
    <p:sldId id="272" r:id="rId20"/>
    <p:sldId id="282" r:id="rId21"/>
    <p:sldId id="286" r:id="rId22"/>
    <p:sldId id="287" r:id="rId23"/>
    <p:sldId id="288" r:id="rId24"/>
    <p:sldId id="289" r:id="rId25"/>
    <p:sldId id="290" r:id="rId26"/>
    <p:sldId id="291" r:id="rId27"/>
    <p:sldId id="299" r:id="rId28"/>
    <p:sldId id="352" r:id="rId29"/>
    <p:sldId id="348" r:id="rId30"/>
    <p:sldId id="349" r:id="rId31"/>
    <p:sldId id="345" r:id="rId32"/>
    <p:sldId id="328" r:id="rId33"/>
    <p:sldId id="327" r:id="rId34"/>
    <p:sldId id="355" r:id="rId35"/>
    <p:sldId id="346" r:id="rId36"/>
    <p:sldId id="347" r:id="rId37"/>
    <p:sldId id="356" r:id="rId38"/>
    <p:sldId id="333" r:id="rId39"/>
    <p:sldId id="335" r:id="rId40"/>
    <p:sldId id="334" r:id="rId41"/>
    <p:sldId id="336" r:id="rId42"/>
    <p:sldId id="337" r:id="rId43"/>
    <p:sldId id="338" r:id="rId44"/>
    <p:sldId id="339" r:id="rId45"/>
    <p:sldId id="332" r:id="rId46"/>
    <p:sldId id="331" r:id="rId47"/>
    <p:sldId id="330" r:id="rId48"/>
    <p:sldId id="34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0377"/>
    <p:restoredTop sz="92819"/>
  </p:normalViewPr>
  <p:slideViewPr>
    <p:cSldViewPr snapToGrid="0" snapToObjects="1">
      <p:cViewPr varScale="1">
        <p:scale>
          <a:sx n="45" d="100"/>
          <a:sy n="45" d="100"/>
        </p:scale>
        <p:origin x="192"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E4F87D-0843-9A4B-9470-73A154C4E665}" type="datetimeFigureOut">
              <a:rPr lang="en-US" smtClean="0"/>
              <a:t>5/7/17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41D927-6819-914A-8BD4-D809F7906EC6}" type="slidenum">
              <a:rPr lang="en-US" smtClean="0"/>
              <a:t>‹#›</a:t>
            </a:fld>
            <a:endParaRPr lang="en-US"/>
          </a:p>
        </p:txBody>
      </p:sp>
    </p:spTree>
    <p:extLst>
      <p:ext uri="{BB962C8B-B14F-4D97-AF65-F5344CB8AC3E}">
        <p14:creationId xmlns:p14="http://schemas.microsoft.com/office/powerpoint/2010/main" val="1095272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p14="http://schemas.microsoft.com/office/powerpoint/2010/main" val="1996988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55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p14="http://schemas.microsoft.com/office/powerpoint/2010/main" val="1816771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16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p14="http://schemas.microsoft.com/office/powerpoint/2010/main" val="1906356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88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p14="http://schemas.microsoft.com/office/powerpoint/2010/main" val="1734527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fld id="{5A81F65E-3659-9645-9CA2-546E86051C2D}" type="slidenum">
              <a:rPr lang="en-US" altLang="en-US" sz="1200">
                <a:latin typeface="Calibri" charset="0"/>
              </a:rPr>
              <a:pPr algn="r" eaLnBrk="1" hangingPunct="1"/>
              <a:t>32</a:t>
            </a:fld>
            <a:endParaRPr lang="en-US" altLang="en-US" sz="1200">
              <a:latin typeface="Calibri" charset="0"/>
            </a:endParaRPr>
          </a:p>
        </p:txBody>
      </p:sp>
      <p:sp>
        <p:nvSpPr>
          <p:cNvPr id="8294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fld id="{555F9608-DA8D-354A-8677-5257CFB21312}" type="slidenum">
              <a:rPr lang="en-US" altLang="en-US" sz="1200">
                <a:latin typeface="Calibri" charset="0"/>
              </a:rPr>
              <a:pPr algn="r" eaLnBrk="1" hangingPunct="1"/>
              <a:t>32</a:t>
            </a:fld>
            <a:endParaRPr lang="en-US" altLang="en-US" sz="1200">
              <a:latin typeface="Calibri" charset="0"/>
            </a:endParaRPr>
          </a:p>
        </p:txBody>
      </p:sp>
      <p:sp>
        <p:nvSpPr>
          <p:cNvPr id="829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29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p14="http://schemas.microsoft.com/office/powerpoint/2010/main" val="1268443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fld id="{75297FF9-D134-2A48-A243-973BCCCB26B5}" type="slidenum">
              <a:rPr lang="en-US" altLang="en-US" sz="1200">
                <a:latin typeface="Calibri" charset="0"/>
              </a:rPr>
              <a:pPr algn="r" eaLnBrk="1" hangingPunct="1"/>
              <a:t>33</a:t>
            </a:fld>
            <a:endParaRPr lang="en-US" altLang="en-US" sz="1200">
              <a:latin typeface="Calibri" charset="0"/>
            </a:endParaRPr>
          </a:p>
        </p:txBody>
      </p:sp>
      <p:sp>
        <p:nvSpPr>
          <p:cNvPr id="8089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fld id="{9F74DD19-0828-AE45-B2B1-A599E6483A22}" type="slidenum">
              <a:rPr lang="en-US" altLang="en-US" sz="1200">
                <a:latin typeface="Calibri" charset="0"/>
              </a:rPr>
              <a:pPr algn="r" eaLnBrk="1" hangingPunct="1"/>
              <a:t>33</a:t>
            </a:fld>
            <a:endParaRPr lang="en-US" altLang="en-US" sz="1200">
              <a:latin typeface="Calibri" charset="0"/>
            </a:endParaRPr>
          </a:p>
        </p:txBody>
      </p:sp>
      <p:sp>
        <p:nvSpPr>
          <p:cNvPr id="808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09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p14="http://schemas.microsoft.com/office/powerpoint/2010/main" val="1765411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7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p14="http://schemas.microsoft.com/office/powerpoint/2010/main" val="1069491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p14="http://schemas.microsoft.com/office/powerpoint/2010/main" val="1193568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p14="http://schemas.microsoft.com/office/powerpoint/2010/main" val="123792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58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p14="http://schemas.microsoft.com/office/powerpoint/2010/main" val="962537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fld id="{723CA046-ABC7-4044-8A4E-354BC2D57B14}" type="slidenum">
              <a:rPr lang="en-US" altLang="en-US" sz="1200">
                <a:latin typeface="Calibri" charset="0"/>
              </a:rPr>
              <a:pPr algn="r" eaLnBrk="1" hangingPunct="1"/>
              <a:t>18</a:t>
            </a:fld>
            <a:endParaRPr lang="en-US" altLang="en-US" sz="1200">
              <a:latin typeface="Calibri" charset="0"/>
            </a:endParaRPr>
          </a:p>
        </p:txBody>
      </p:sp>
      <p:sp>
        <p:nvSpPr>
          <p:cNvPr id="481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fld id="{EA112B58-AF85-D146-8F28-7DE8A5A02551}" type="slidenum">
              <a:rPr lang="en-US" altLang="en-US" sz="1200">
                <a:latin typeface="Calibri" charset="0"/>
              </a:rPr>
              <a:pPr algn="r" eaLnBrk="1" hangingPunct="1"/>
              <a:t>18</a:t>
            </a:fld>
            <a:endParaRPr lang="en-US" altLang="en-US" sz="1200">
              <a:latin typeface="Calibri" charset="0"/>
            </a:endParaRPr>
          </a:p>
        </p:txBody>
      </p:sp>
      <p:sp>
        <p:nvSpPr>
          <p:cNvPr id="481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813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p14="http://schemas.microsoft.com/office/powerpoint/2010/main" val="257720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latin typeface="Arial" charset="0"/>
              <a:ea typeface="ＭＳ Ｐゴシック" charset="-128"/>
            </a:endParaRPr>
          </a:p>
        </p:txBody>
      </p:sp>
    </p:spTree>
    <p:extLst>
      <p:ext uri="{BB962C8B-B14F-4D97-AF65-F5344CB8AC3E}">
        <p14:creationId xmlns:p14="http://schemas.microsoft.com/office/powerpoint/2010/main" val="1723158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529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p14="http://schemas.microsoft.com/office/powerpoint/2010/main" val="1182005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73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p14="http://schemas.microsoft.com/office/powerpoint/2010/main" val="1368271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p14="http://schemas.microsoft.com/office/powerpoint/2010/main" val="1559060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14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p14="http://schemas.microsoft.com/office/powerpoint/2010/main" val="2015084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34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charset="-128"/>
            </a:endParaRPr>
          </a:p>
        </p:txBody>
      </p:sp>
    </p:spTree>
    <p:extLst>
      <p:ext uri="{BB962C8B-B14F-4D97-AF65-F5344CB8AC3E}">
        <p14:creationId xmlns:p14="http://schemas.microsoft.com/office/powerpoint/2010/main" val="584287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2599E3F-0295-2B42-9BCF-1D9B1977D4CE}" type="datetimeFigureOut">
              <a:rPr lang="en-US" smtClean="0"/>
              <a:t>5/7/17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2F01E-F9CF-444E-AD2B-2C4001CC6382}" type="slidenum">
              <a:rPr lang="en-US" smtClean="0"/>
              <a:t>‹#›</a:t>
            </a:fld>
            <a:endParaRPr lang="en-US"/>
          </a:p>
        </p:txBody>
      </p:sp>
    </p:spTree>
    <p:extLst>
      <p:ext uri="{BB962C8B-B14F-4D97-AF65-F5344CB8AC3E}">
        <p14:creationId xmlns:p14="http://schemas.microsoft.com/office/powerpoint/2010/main" val="62372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599E3F-0295-2B42-9BCF-1D9B1977D4CE}" type="datetimeFigureOut">
              <a:rPr lang="en-US" smtClean="0"/>
              <a:t>5/7/17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2F01E-F9CF-444E-AD2B-2C4001CC6382}" type="slidenum">
              <a:rPr lang="en-US" smtClean="0"/>
              <a:t>‹#›</a:t>
            </a:fld>
            <a:endParaRPr lang="en-US"/>
          </a:p>
        </p:txBody>
      </p:sp>
    </p:spTree>
    <p:extLst>
      <p:ext uri="{BB962C8B-B14F-4D97-AF65-F5344CB8AC3E}">
        <p14:creationId xmlns:p14="http://schemas.microsoft.com/office/powerpoint/2010/main" val="1029178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599E3F-0295-2B42-9BCF-1D9B1977D4CE}" type="datetimeFigureOut">
              <a:rPr lang="en-US" smtClean="0"/>
              <a:t>5/7/17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2F01E-F9CF-444E-AD2B-2C4001CC6382}" type="slidenum">
              <a:rPr lang="en-US" smtClean="0"/>
              <a:t>‹#›</a:t>
            </a:fld>
            <a:endParaRPr lang="en-US"/>
          </a:p>
        </p:txBody>
      </p:sp>
    </p:spTree>
    <p:extLst>
      <p:ext uri="{BB962C8B-B14F-4D97-AF65-F5344CB8AC3E}">
        <p14:creationId xmlns:p14="http://schemas.microsoft.com/office/powerpoint/2010/main" val="1563907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599E3F-0295-2B42-9BCF-1D9B1977D4CE}" type="datetimeFigureOut">
              <a:rPr lang="en-US" smtClean="0"/>
              <a:t>5/7/17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2F01E-F9CF-444E-AD2B-2C4001CC6382}" type="slidenum">
              <a:rPr lang="en-US" smtClean="0"/>
              <a:t>‹#›</a:t>
            </a:fld>
            <a:endParaRPr lang="en-US"/>
          </a:p>
        </p:txBody>
      </p:sp>
    </p:spTree>
    <p:extLst>
      <p:ext uri="{BB962C8B-B14F-4D97-AF65-F5344CB8AC3E}">
        <p14:creationId xmlns:p14="http://schemas.microsoft.com/office/powerpoint/2010/main" val="459840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2599E3F-0295-2B42-9BCF-1D9B1977D4CE}" type="datetimeFigureOut">
              <a:rPr lang="en-US" smtClean="0"/>
              <a:t>5/7/17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B2F01E-F9CF-444E-AD2B-2C4001CC6382}" type="slidenum">
              <a:rPr lang="en-US" smtClean="0"/>
              <a:t>‹#›</a:t>
            </a:fld>
            <a:endParaRPr lang="en-US"/>
          </a:p>
        </p:txBody>
      </p:sp>
    </p:spTree>
    <p:extLst>
      <p:ext uri="{BB962C8B-B14F-4D97-AF65-F5344CB8AC3E}">
        <p14:creationId xmlns:p14="http://schemas.microsoft.com/office/powerpoint/2010/main" val="1892230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2599E3F-0295-2B42-9BCF-1D9B1977D4CE}" type="datetimeFigureOut">
              <a:rPr lang="en-US" smtClean="0"/>
              <a:t>5/7/17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B2F01E-F9CF-444E-AD2B-2C4001CC6382}" type="slidenum">
              <a:rPr lang="en-US" smtClean="0"/>
              <a:t>‹#›</a:t>
            </a:fld>
            <a:endParaRPr lang="en-US"/>
          </a:p>
        </p:txBody>
      </p:sp>
    </p:spTree>
    <p:extLst>
      <p:ext uri="{BB962C8B-B14F-4D97-AF65-F5344CB8AC3E}">
        <p14:creationId xmlns:p14="http://schemas.microsoft.com/office/powerpoint/2010/main" val="638113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2599E3F-0295-2B42-9BCF-1D9B1977D4CE}" type="datetimeFigureOut">
              <a:rPr lang="en-US" smtClean="0"/>
              <a:t>5/7/17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B2F01E-F9CF-444E-AD2B-2C4001CC6382}" type="slidenum">
              <a:rPr lang="en-US" smtClean="0"/>
              <a:t>‹#›</a:t>
            </a:fld>
            <a:endParaRPr lang="en-US"/>
          </a:p>
        </p:txBody>
      </p:sp>
    </p:spTree>
    <p:extLst>
      <p:ext uri="{BB962C8B-B14F-4D97-AF65-F5344CB8AC3E}">
        <p14:creationId xmlns:p14="http://schemas.microsoft.com/office/powerpoint/2010/main" val="244261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2599E3F-0295-2B42-9BCF-1D9B1977D4CE}" type="datetimeFigureOut">
              <a:rPr lang="en-US" smtClean="0"/>
              <a:t>5/7/17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B2F01E-F9CF-444E-AD2B-2C4001CC6382}" type="slidenum">
              <a:rPr lang="en-US" smtClean="0"/>
              <a:t>‹#›</a:t>
            </a:fld>
            <a:endParaRPr lang="en-US"/>
          </a:p>
        </p:txBody>
      </p:sp>
    </p:spTree>
    <p:extLst>
      <p:ext uri="{BB962C8B-B14F-4D97-AF65-F5344CB8AC3E}">
        <p14:creationId xmlns:p14="http://schemas.microsoft.com/office/powerpoint/2010/main" val="1460907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599E3F-0295-2B42-9BCF-1D9B1977D4CE}" type="datetimeFigureOut">
              <a:rPr lang="en-US" smtClean="0"/>
              <a:t>5/7/17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B2F01E-F9CF-444E-AD2B-2C4001CC6382}" type="slidenum">
              <a:rPr lang="en-US" smtClean="0"/>
              <a:t>‹#›</a:t>
            </a:fld>
            <a:endParaRPr lang="en-US"/>
          </a:p>
        </p:txBody>
      </p:sp>
    </p:spTree>
    <p:extLst>
      <p:ext uri="{BB962C8B-B14F-4D97-AF65-F5344CB8AC3E}">
        <p14:creationId xmlns:p14="http://schemas.microsoft.com/office/powerpoint/2010/main" val="1285412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599E3F-0295-2B42-9BCF-1D9B1977D4CE}" type="datetimeFigureOut">
              <a:rPr lang="en-US" smtClean="0"/>
              <a:t>5/7/17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B2F01E-F9CF-444E-AD2B-2C4001CC6382}" type="slidenum">
              <a:rPr lang="en-US" smtClean="0"/>
              <a:t>‹#›</a:t>
            </a:fld>
            <a:endParaRPr lang="en-US"/>
          </a:p>
        </p:txBody>
      </p:sp>
    </p:spTree>
    <p:extLst>
      <p:ext uri="{BB962C8B-B14F-4D97-AF65-F5344CB8AC3E}">
        <p14:creationId xmlns:p14="http://schemas.microsoft.com/office/powerpoint/2010/main" val="203649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599E3F-0295-2B42-9BCF-1D9B1977D4CE}" type="datetimeFigureOut">
              <a:rPr lang="en-US" smtClean="0"/>
              <a:t>5/7/17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B2F01E-F9CF-444E-AD2B-2C4001CC6382}" type="slidenum">
              <a:rPr lang="en-US" smtClean="0"/>
              <a:t>‹#›</a:t>
            </a:fld>
            <a:endParaRPr lang="en-US"/>
          </a:p>
        </p:txBody>
      </p:sp>
    </p:spTree>
    <p:extLst>
      <p:ext uri="{BB962C8B-B14F-4D97-AF65-F5344CB8AC3E}">
        <p14:creationId xmlns:p14="http://schemas.microsoft.com/office/powerpoint/2010/main" val="18029406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599E3F-0295-2B42-9BCF-1D9B1977D4CE}" type="datetimeFigureOut">
              <a:rPr lang="en-US" smtClean="0"/>
              <a:t>5/7/17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B2F01E-F9CF-444E-AD2B-2C4001CC6382}" type="slidenum">
              <a:rPr lang="en-US" smtClean="0"/>
              <a:t>‹#›</a:t>
            </a:fld>
            <a:endParaRPr lang="en-US"/>
          </a:p>
        </p:txBody>
      </p:sp>
    </p:spTree>
    <p:extLst>
      <p:ext uri="{BB962C8B-B14F-4D97-AF65-F5344CB8AC3E}">
        <p14:creationId xmlns:p14="http://schemas.microsoft.com/office/powerpoint/2010/main" val="1101952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tif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tiff"/></Relationships>
</file>

<file path=ppt/slides/_rels/slide42.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5" Type="http://schemas.openxmlformats.org/officeDocument/2006/relationships/image" Target="../media/image25.tiff"/><Relationship Id="rId6" Type="http://schemas.openxmlformats.org/officeDocument/2006/relationships/image" Target="../media/image26.tiff"/><Relationship Id="rId1" Type="http://schemas.openxmlformats.org/officeDocument/2006/relationships/slideLayout" Target="../slideLayouts/slideLayout7.xml"/><Relationship Id="rId2" Type="http://schemas.openxmlformats.org/officeDocument/2006/relationships/image" Target="../media/image22.tiff"/></Relationships>
</file>

<file path=ppt/slides/_rels/slide43.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image" Target="../media/image27.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tiff"/><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Model </a:t>
            </a:r>
            <a:r>
              <a:rPr lang="en-US" smtClean="0"/>
              <a:t>Risk </a:t>
            </a:r>
            <a:r>
              <a:rPr lang="en-US"/>
              <a:t/>
            </a:r>
            <a:br>
              <a:rPr lang="en-US"/>
            </a:br>
            <a:r>
              <a:rPr lang="en-US" smtClean="0"/>
              <a:t>May 10, </a:t>
            </a:r>
            <a:r>
              <a:rPr lang="en-US" dirty="0" smtClean="0"/>
              <a:t>2017</a:t>
            </a:r>
            <a:br>
              <a:rPr lang="en-US" dirty="0" smtClean="0"/>
            </a:b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128130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500" y="0"/>
            <a:ext cx="8244590" cy="6858000"/>
          </a:xfrm>
          <a:prstGeom prst="rect">
            <a:avLst/>
          </a:prstGeom>
        </p:spPr>
      </p:pic>
    </p:spTree>
    <p:extLst>
      <p:ext uri="{BB962C8B-B14F-4D97-AF65-F5344CB8AC3E}">
        <p14:creationId xmlns:p14="http://schemas.microsoft.com/office/powerpoint/2010/main" val="5296187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24250" y="0"/>
            <a:ext cx="5143500" cy="6858000"/>
          </a:xfrm>
          <a:prstGeom prst="rect">
            <a:avLst/>
          </a:prstGeom>
        </p:spPr>
      </p:pic>
    </p:spTree>
    <p:extLst>
      <p:ext uri="{BB962C8B-B14F-4D97-AF65-F5344CB8AC3E}">
        <p14:creationId xmlns:p14="http://schemas.microsoft.com/office/powerpoint/2010/main" val="9483043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a:defRPr/>
            </a:pPr>
            <a:r>
              <a:rPr lang="en-US" dirty="0" smtClean="0">
                <a:solidFill>
                  <a:schemeClr val="tx2">
                    <a:satMod val="200000"/>
                  </a:schemeClr>
                </a:solidFill>
                <a:ea typeface="+mj-ea"/>
                <a:cs typeface="+mj-cs"/>
              </a:rPr>
              <a:t>Controlling risk</a:t>
            </a:r>
          </a:p>
        </p:txBody>
      </p:sp>
      <p:sp>
        <p:nvSpPr>
          <p:cNvPr id="19458" name="Content Placeholder 2"/>
          <p:cNvSpPr>
            <a:spLocks noGrp="1"/>
          </p:cNvSpPr>
          <p:nvPr>
            <p:ph idx="1"/>
          </p:nvPr>
        </p:nvSpPr>
        <p:spPr>
          <a:xfrm>
            <a:off x="762000" y="1690688"/>
            <a:ext cx="10515600" cy="4351338"/>
          </a:xfrm>
        </p:spPr>
        <p:txBody>
          <a:bodyPr/>
          <a:lstStyle/>
          <a:p>
            <a:pPr eaLnBrk="1" hangingPunct="1">
              <a:lnSpc>
                <a:spcPct val="90000"/>
              </a:lnSpc>
            </a:pPr>
            <a:r>
              <a:rPr lang="en-US" altLang="en-US" sz="2300" dirty="0">
                <a:ea typeface="ＭＳ Ｐゴシック" charset="-128"/>
              </a:rPr>
              <a:t>The principal tool for controlling risk should be a disciplined use of stop-loss limits</a:t>
            </a:r>
          </a:p>
          <a:p>
            <a:pPr lvl="1" eaLnBrk="1" hangingPunct="1">
              <a:lnSpc>
                <a:spcPct val="90000"/>
              </a:lnSpc>
            </a:pPr>
            <a:r>
              <a:rPr lang="en-US" altLang="en-US" sz="2300" dirty="0">
                <a:ea typeface="ＭＳ Ｐゴシック" charset="-128"/>
              </a:rPr>
              <a:t>This can only as good as management discipline in taking stop-loss limits seriously – extending new capital only when the trader can make a good case for a strategy yielding results if given more time</a:t>
            </a:r>
          </a:p>
          <a:p>
            <a:pPr eaLnBrk="1" hangingPunct="1">
              <a:lnSpc>
                <a:spcPct val="90000"/>
              </a:lnSpc>
              <a:buFont typeface="Wingdings" charset="2"/>
              <a:buChar char="§"/>
            </a:pPr>
            <a:r>
              <a:rPr lang="en-US" altLang="en-US" sz="2300" dirty="0">
                <a:ea typeface="ＭＳ Ｐゴシック" charset="-128"/>
              </a:rPr>
              <a:t>Making sure that current position is properly marked-to-market at least daily is critical – you don</a:t>
            </a:r>
            <a:r>
              <a:rPr lang="ja-JP" altLang="en-US" sz="2300" dirty="0">
                <a:ea typeface="ＭＳ Ｐゴシック" charset="-128"/>
              </a:rPr>
              <a:t>’</a:t>
            </a:r>
            <a:r>
              <a:rPr lang="en-US" altLang="ja-JP" sz="2300" dirty="0">
                <a:ea typeface="ＭＳ Ｐゴシック" charset="-128"/>
              </a:rPr>
              <a:t>t want to be dealing with a trader who knows </a:t>
            </a:r>
            <a:r>
              <a:rPr lang="en-US" altLang="ja-JP" sz="2300" dirty="0" smtClean="0">
                <a:ea typeface="ＭＳ Ｐゴシック" charset="-128"/>
              </a:rPr>
              <a:t>he’s </a:t>
            </a:r>
            <a:r>
              <a:rPr lang="en-US" altLang="ja-JP" sz="2300" dirty="0">
                <a:ea typeface="ＭＳ Ｐゴシック" charset="-128"/>
              </a:rPr>
              <a:t>through his stop-loss limit when you </a:t>
            </a:r>
            <a:r>
              <a:rPr lang="en-US" altLang="ja-JP" sz="2300" dirty="0" smtClean="0">
                <a:ea typeface="ＭＳ Ｐゴシック" charset="-128"/>
              </a:rPr>
              <a:t>don’t</a:t>
            </a:r>
            <a:endParaRPr lang="en-US" altLang="ja-JP" sz="2300" dirty="0">
              <a:ea typeface="ＭＳ Ｐゴシック" charset="-128"/>
            </a:endParaRPr>
          </a:p>
          <a:p>
            <a:pPr eaLnBrk="1" hangingPunct="1">
              <a:lnSpc>
                <a:spcPct val="90000"/>
              </a:lnSpc>
            </a:pPr>
            <a:r>
              <a:rPr lang="en-US" altLang="en-US" sz="2300" dirty="0">
                <a:ea typeface="ＭＳ Ｐゴシック" charset="-128"/>
              </a:rPr>
              <a:t>This also requires tools for managing the liquidation risk of positions that need to be closed-out because of stop-loss limits</a:t>
            </a:r>
          </a:p>
          <a:p>
            <a:pPr eaLnBrk="1" hangingPunct="1">
              <a:lnSpc>
                <a:spcPct val="90000"/>
              </a:lnSpc>
            </a:pPr>
            <a:endParaRPr lang="en-US" altLang="en-US" dirty="0">
              <a:ea typeface="ＭＳ Ｐゴシック" charset="-128"/>
            </a:endParaRPr>
          </a:p>
          <a:p>
            <a:pPr eaLnBrk="1" hangingPunct="1">
              <a:lnSpc>
                <a:spcPct val="90000"/>
              </a:lnSpc>
            </a:pPr>
            <a:endParaRPr lang="en-US" altLang="en-US" dirty="0">
              <a:ea typeface="ＭＳ Ｐゴシック" charset="-128"/>
            </a:endParaRPr>
          </a:p>
          <a:p>
            <a:pPr eaLnBrk="1" hangingPunct="1">
              <a:lnSpc>
                <a:spcPct val="90000"/>
              </a:lnSpc>
            </a:pPr>
            <a:endParaRPr lang="en-US" altLang="en-US" dirty="0">
              <a:ea typeface="ＭＳ Ｐゴシック" charset="-128"/>
            </a:endParaRPr>
          </a:p>
        </p:txBody>
      </p:sp>
      <p:sp>
        <p:nvSpPr>
          <p:cNvPr id="1945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95FE4D7-A4AF-CF46-9526-9AAD3F98E4ED}" type="slidenum">
              <a:rPr lang="en-US" altLang="en-US" sz="1200">
                <a:solidFill>
                  <a:schemeClr val="tx2"/>
                </a:solidFill>
              </a:rPr>
              <a:pPr eaLnBrk="1" hangingPunct="1"/>
              <a:t>12</a:t>
            </a:fld>
            <a:endParaRPr lang="en-US" altLang="en-US" sz="1200">
              <a:solidFill>
                <a:schemeClr val="tx2"/>
              </a:solidFill>
            </a:endParaRPr>
          </a:p>
        </p:txBody>
      </p:sp>
    </p:spTree>
    <p:extLst>
      <p:ext uri="{BB962C8B-B14F-4D97-AF65-F5344CB8AC3E}">
        <p14:creationId xmlns:p14="http://schemas.microsoft.com/office/powerpoint/2010/main" val="71185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45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45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Controlling risk</a:t>
            </a:r>
            <a:endParaRPr lang="en-US" dirty="0"/>
          </a:p>
        </p:txBody>
      </p:sp>
      <p:sp>
        <p:nvSpPr>
          <p:cNvPr id="21506" name="Content Placeholder 2"/>
          <p:cNvSpPr>
            <a:spLocks noGrp="1"/>
          </p:cNvSpPr>
          <p:nvPr>
            <p:ph idx="1"/>
          </p:nvPr>
        </p:nvSpPr>
        <p:spPr/>
        <p:txBody>
          <a:bodyPr/>
          <a:lstStyle/>
          <a:p>
            <a:r>
              <a:rPr lang="en-US" altLang="en-US">
                <a:ea typeface="ＭＳ Ｐゴシック" charset="-128"/>
              </a:rPr>
              <a:t>Key principles for stop-loss limits</a:t>
            </a:r>
          </a:p>
          <a:p>
            <a:pPr lvl="1"/>
            <a:r>
              <a:rPr lang="en-US" altLang="en-US">
                <a:ea typeface="ＭＳ Ｐゴシック" charset="-128"/>
              </a:rPr>
              <a:t>Careful and continuous tracking of market prices of existing positions</a:t>
            </a:r>
          </a:p>
          <a:p>
            <a:pPr lvl="1"/>
            <a:r>
              <a:rPr lang="en-US" altLang="en-US">
                <a:ea typeface="ＭＳ Ｐゴシック" charset="-128"/>
              </a:rPr>
              <a:t>Sensible choices of limit size relative to trader expertise and trading strategy</a:t>
            </a:r>
          </a:p>
          <a:p>
            <a:pPr lvl="1"/>
            <a:r>
              <a:rPr lang="en-US" altLang="en-US">
                <a:ea typeface="ＭＳ Ｐゴシック" charset="-128"/>
              </a:rPr>
              <a:t>Good procedures for review of requests to exceed limits</a:t>
            </a:r>
          </a:p>
          <a:p>
            <a:pPr lvl="1"/>
            <a:r>
              <a:rPr lang="en-US" altLang="en-US">
                <a:ea typeface="ＭＳ Ｐゴシック" charset="-128"/>
              </a:rPr>
              <a:t>Analysis of reasons for large losses and large gains</a:t>
            </a:r>
          </a:p>
          <a:p>
            <a:pPr lvl="1"/>
            <a:r>
              <a:rPr lang="en-US" altLang="en-US">
                <a:ea typeface="ＭＳ Ｐゴシック" charset="-128"/>
              </a:rPr>
              <a:t>Financing plans</a:t>
            </a:r>
          </a:p>
        </p:txBody>
      </p:sp>
      <p:sp>
        <p:nvSpPr>
          <p:cNvPr id="2150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95BB369-1CFE-4049-90AD-00CC2E15C151}" type="slidenum">
              <a:rPr lang="en-US" altLang="en-US" sz="1200">
                <a:solidFill>
                  <a:schemeClr val="tx2"/>
                </a:solidFill>
              </a:rPr>
              <a:pPr eaLnBrk="1" hangingPunct="1"/>
              <a:t>13</a:t>
            </a:fld>
            <a:endParaRPr lang="en-US" altLang="en-US" sz="1200">
              <a:solidFill>
                <a:schemeClr val="tx2"/>
              </a:solidFill>
            </a:endParaRPr>
          </a:p>
        </p:txBody>
      </p:sp>
    </p:spTree>
    <p:extLst>
      <p:ext uri="{BB962C8B-B14F-4D97-AF65-F5344CB8AC3E}">
        <p14:creationId xmlns:p14="http://schemas.microsoft.com/office/powerpoint/2010/main" val="5948325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41882" y="301913"/>
            <a:ext cx="4178300" cy="6337300"/>
          </a:xfrm>
          <a:prstGeom prst="rect">
            <a:avLst/>
          </a:prstGeom>
        </p:spPr>
      </p:pic>
    </p:spTree>
    <p:extLst>
      <p:ext uri="{BB962C8B-B14F-4D97-AF65-F5344CB8AC3E}">
        <p14:creationId xmlns:p14="http://schemas.microsoft.com/office/powerpoint/2010/main" val="1442965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Model risk evaluation and control</a:t>
            </a:r>
            <a:endParaRPr lang="en-US" dirty="0"/>
          </a:p>
        </p:txBody>
      </p:sp>
      <p:sp>
        <p:nvSpPr>
          <p:cNvPr id="18434" name="Content Placeholder 2"/>
          <p:cNvSpPr>
            <a:spLocks noGrp="1"/>
          </p:cNvSpPr>
          <p:nvPr>
            <p:ph idx="1"/>
          </p:nvPr>
        </p:nvSpPr>
        <p:spPr/>
        <p:txBody>
          <a:bodyPr/>
          <a:lstStyle/>
          <a:p>
            <a:r>
              <a:rPr lang="en-US" altLang="en-US">
                <a:ea typeface="ＭＳ Ｐゴシック" charset="-128"/>
              </a:rPr>
              <a:t>Scope of model review and control</a:t>
            </a:r>
          </a:p>
          <a:p>
            <a:r>
              <a:rPr lang="en-US" altLang="en-US">
                <a:ea typeface="ＭＳ Ｐゴシック" charset="-128"/>
              </a:rPr>
              <a:t>Roles and responsibilities</a:t>
            </a:r>
          </a:p>
          <a:p>
            <a:r>
              <a:rPr lang="en-US" altLang="en-US">
                <a:ea typeface="ＭＳ Ｐゴシック" charset="-128"/>
              </a:rPr>
              <a:t>Model verification</a:t>
            </a:r>
          </a:p>
          <a:p>
            <a:r>
              <a:rPr lang="en-US" altLang="en-US">
                <a:ea typeface="ＭＳ Ｐゴシック" charset="-128"/>
              </a:rPr>
              <a:t>Model validation</a:t>
            </a:r>
          </a:p>
          <a:p>
            <a:r>
              <a:rPr lang="en-US" altLang="en-US">
                <a:ea typeface="ＭＳ Ｐゴシック" charset="-128"/>
              </a:rPr>
              <a:t>Continuous review</a:t>
            </a:r>
          </a:p>
          <a:p>
            <a:r>
              <a:rPr lang="en-US" altLang="en-US">
                <a:ea typeface="ＭＳ Ｐゴシック" charset="-128"/>
              </a:rPr>
              <a:t>Periodic review</a:t>
            </a:r>
          </a:p>
        </p:txBody>
      </p:sp>
      <p:sp>
        <p:nvSpPr>
          <p:cNvPr id="1843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363C848-AE1A-2140-A79C-AD9531F3E971}" type="slidenum">
              <a:rPr lang="en-US" altLang="en-US" sz="1200">
                <a:solidFill>
                  <a:schemeClr val="tx2"/>
                </a:solidFill>
              </a:rPr>
              <a:pPr eaLnBrk="1" hangingPunct="1"/>
              <a:t>15</a:t>
            </a:fld>
            <a:endParaRPr lang="en-US" altLang="en-US" sz="1200">
              <a:solidFill>
                <a:schemeClr val="tx2"/>
              </a:solidFill>
            </a:endParaRPr>
          </a:p>
        </p:txBody>
      </p:sp>
    </p:spTree>
    <p:extLst>
      <p:ext uri="{BB962C8B-B14F-4D97-AF65-F5344CB8AC3E}">
        <p14:creationId xmlns:p14="http://schemas.microsoft.com/office/powerpoint/2010/main" val="21295913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p:txBody>
          <a:bodyPr/>
          <a:lstStyle/>
          <a:p>
            <a:pPr>
              <a:defRPr/>
            </a:pPr>
            <a:r>
              <a:rPr lang="en-US" smtClean="0">
                <a:solidFill>
                  <a:schemeClr val="tx2">
                    <a:satMod val="200000"/>
                  </a:schemeClr>
                </a:solidFill>
                <a:ea typeface="+mj-ea"/>
                <a:cs typeface="+mj-cs"/>
              </a:rPr>
              <a:t>Model Risk</a:t>
            </a:r>
          </a:p>
        </p:txBody>
      </p:sp>
      <p:sp>
        <p:nvSpPr>
          <p:cNvPr id="34818" name="Content Placeholder 2"/>
          <p:cNvSpPr>
            <a:spLocks noGrp="1"/>
          </p:cNvSpPr>
          <p:nvPr>
            <p:ph idx="1"/>
          </p:nvPr>
        </p:nvSpPr>
        <p:spPr/>
        <p:txBody>
          <a:bodyPr>
            <a:normAutofit/>
          </a:bodyPr>
          <a:lstStyle/>
          <a:p>
            <a:pPr eaLnBrk="1" hangingPunct="1">
              <a:lnSpc>
                <a:spcPct val="90000"/>
              </a:lnSpc>
            </a:pPr>
            <a:r>
              <a:rPr lang="en-US" altLang="en-US" sz="3200" b="1" dirty="0" smtClean="0">
                <a:ea typeface="ＭＳ Ｐゴシック" charset="-128"/>
              </a:rPr>
              <a:t>Liquid positions</a:t>
            </a:r>
          </a:p>
          <a:p>
            <a:pPr lvl="1" eaLnBrk="1" hangingPunct="1">
              <a:lnSpc>
                <a:spcPct val="90000"/>
              </a:lnSpc>
            </a:pPr>
            <a:r>
              <a:rPr lang="en-US" altLang="en-US" sz="3200" dirty="0" smtClean="0">
                <a:ea typeface="ＭＳ Ｐゴシック" charset="-128"/>
              </a:rPr>
              <a:t>Models may be used for interpolation between liquid price quotes</a:t>
            </a:r>
          </a:p>
          <a:p>
            <a:pPr lvl="1" eaLnBrk="1" hangingPunct="1">
              <a:lnSpc>
                <a:spcPct val="90000"/>
              </a:lnSpc>
            </a:pPr>
            <a:r>
              <a:rPr lang="en-US" altLang="en-US" sz="3200" dirty="0" smtClean="0">
                <a:ea typeface="ＭＳ Ｐゴシック" charset="-128"/>
              </a:rPr>
              <a:t>Models will be used for calculation of the impact of market changes on positions in the </a:t>
            </a:r>
            <a:r>
              <a:rPr lang="en-US" altLang="en-US" sz="3200" dirty="0" err="1" smtClean="0">
                <a:ea typeface="ＭＳ Ｐゴシック" charset="-128"/>
              </a:rPr>
              <a:t>VaR</a:t>
            </a:r>
            <a:r>
              <a:rPr lang="en-US" altLang="en-US" sz="3200" dirty="0" smtClean="0">
                <a:ea typeface="ＭＳ Ｐゴシック" charset="-128"/>
              </a:rPr>
              <a:t> and stress test calculations</a:t>
            </a:r>
          </a:p>
          <a:p>
            <a:pPr lvl="1" eaLnBrk="1" hangingPunct="1">
              <a:lnSpc>
                <a:spcPct val="90000"/>
              </a:lnSpc>
            </a:pPr>
            <a:r>
              <a:rPr lang="en-US" altLang="en-US" sz="3200" dirty="0" smtClean="0">
                <a:ea typeface="ＭＳ Ｐゴシック" charset="-128"/>
              </a:rPr>
              <a:t>These model uses are robust and easy to test, since they can constantly be checked against actual liquid market quotes</a:t>
            </a:r>
          </a:p>
          <a:p>
            <a:pPr lvl="1" eaLnBrk="1" hangingPunct="1">
              <a:lnSpc>
                <a:spcPct val="90000"/>
              </a:lnSpc>
            </a:pPr>
            <a:endParaRPr lang="en-US" altLang="en-US" sz="1600" dirty="0">
              <a:ea typeface="ＭＳ Ｐゴシック" charset="-128"/>
            </a:endParaRPr>
          </a:p>
        </p:txBody>
      </p:sp>
      <p:sp>
        <p:nvSpPr>
          <p:cNvPr id="3481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a:solidFill>
                  <a:schemeClr val="tx2"/>
                </a:solidFill>
              </a:rPr>
              <a:t>4</a:t>
            </a:r>
          </a:p>
          <a:p>
            <a:pPr eaLnBrk="1" hangingPunct="1"/>
            <a:endParaRPr lang="en-US" altLang="en-US" sz="1200">
              <a:solidFill>
                <a:schemeClr val="tx2"/>
              </a:solidFill>
            </a:endParaRPr>
          </a:p>
        </p:txBody>
      </p:sp>
      <p:sp>
        <p:nvSpPr>
          <p:cNvPr id="4" name="Slide Number Placeholder 3"/>
          <p:cNvSpPr txBox="1">
            <a:spLocks noGrp="1"/>
          </p:cNvSpPr>
          <p:nvPr/>
        </p:nvSpPr>
        <p:spPr>
          <a:xfrm>
            <a:off x="8077200" y="6356351"/>
            <a:ext cx="2133600" cy="365125"/>
          </a:xfrm>
          <a:prstGeom prst="rect">
            <a:avLst/>
          </a:prstGeom>
          <a:noFill/>
        </p:spPr>
        <p:txBody>
          <a:bodyPr anchor="ctr"/>
          <a:lstStyle/>
          <a:p>
            <a:pPr algn="r">
              <a:defRPr/>
            </a:pPr>
            <a:endParaRPr lang="en-US" sz="1200" dirty="0">
              <a:solidFill>
                <a:schemeClr val="tx1">
                  <a:tint val="75000"/>
                </a:schemeClr>
              </a:solidFill>
            </a:endParaRPr>
          </a:p>
        </p:txBody>
      </p:sp>
    </p:spTree>
    <p:extLst>
      <p:ext uri="{BB962C8B-B14F-4D97-AF65-F5344CB8AC3E}">
        <p14:creationId xmlns:p14="http://schemas.microsoft.com/office/powerpoint/2010/main" val="13442925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p:txBody>
          <a:bodyPr/>
          <a:lstStyle/>
          <a:p>
            <a:pPr>
              <a:defRPr/>
            </a:pPr>
            <a:r>
              <a:rPr lang="en-US" smtClean="0">
                <a:solidFill>
                  <a:schemeClr val="tx2">
                    <a:satMod val="200000"/>
                  </a:schemeClr>
                </a:solidFill>
                <a:ea typeface="+mj-ea"/>
                <a:cs typeface="+mj-cs"/>
              </a:rPr>
              <a:t>Model Risk</a:t>
            </a:r>
          </a:p>
        </p:txBody>
      </p:sp>
      <p:sp>
        <p:nvSpPr>
          <p:cNvPr id="34818" name="Content Placeholder 2"/>
          <p:cNvSpPr>
            <a:spLocks noGrp="1"/>
          </p:cNvSpPr>
          <p:nvPr>
            <p:ph idx="1"/>
          </p:nvPr>
        </p:nvSpPr>
        <p:spPr>
          <a:xfrm>
            <a:off x="838200" y="1330325"/>
            <a:ext cx="10515600" cy="5026024"/>
          </a:xfrm>
        </p:spPr>
        <p:txBody>
          <a:bodyPr>
            <a:noAutofit/>
          </a:bodyPr>
          <a:lstStyle/>
          <a:p>
            <a:pPr eaLnBrk="1" hangingPunct="1">
              <a:lnSpc>
                <a:spcPct val="90000"/>
              </a:lnSpc>
            </a:pPr>
            <a:r>
              <a:rPr lang="en-US" altLang="en-US" b="1" dirty="0" smtClean="0">
                <a:ea typeface="ＭＳ Ｐゴシック" charset="-128"/>
              </a:rPr>
              <a:t>Illiquid </a:t>
            </a:r>
            <a:r>
              <a:rPr lang="en-US" altLang="en-US" b="1" dirty="0">
                <a:ea typeface="ＭＳ Ｐゴシック" charset="-128"/>
              </a:rPr>
              <a:t>positions</a:t>
            </a:r>
          </a:p>
          <a:p>
            <a:pPr lvl="1" eaLnBrk="1" hangingPunct="1">
              <a:lnSpc>
                <a:spcPct val="80000"/>
              </a:lnSpc>
            </a:pPr>
            <a:r>
              <a:rPr lang="en-US" altLang="en-US" sz="3200" dirty="0">
                <a:ea typeface="ＭＳ Ｐゴシック" charset="-128"/>
              </a:rPr>
              <a:t>Model becomes critical and hard to validate</a:t>
            </a:r>
          </a:p>
          <a:p>
            <a:pPr lvl="1" eaLnBrk="1" hangingPunct="1">
              <a:lnSpc>
                <a:spcPct val="80000"/>
              </a:lnSpc>
            </a:pPr>
            <a:r>
              <a:rPr lang="en-US" altLang="en-US" sz="3200" dirty="0">
                <a:ea typeface="ＭＳ Ｐゴシック" charset="-128"/>
              </a:rPr>
              <a:t>Must employ as much liquid market data in the model as possible to avoid unnecessary staleness of MTM</a:t>
            </a:r>
          </a:p>
          <a:p>
            <a:pPr lvl="1" eaLnBrk="1" hangingPunct="1">
              <a:lnSpc>
                <a:spcPct val="80000"/>
              </a:lnSpc>
            </a:pPr>
            <a:r>
              <a:rPr lang="en-US" altLang="en-US" sz="3200" dirty="0">
                <a:ea typeface="ＭＳ Ｐゴシック" charset="-128"/>
              </a:rPr>
              <a:t>Must clearly identify illiquid inputs and estimate liquidation risk through conservative assumptions (relative to </a:t>
            </a:r>
            <a:r>
              <a:rPr lang="en-US" altLang="en-US" sz="3200" b="1" dirty="0">
                <a:ea typeface="ＭＳ Ｐゴシック" charset="-128"/>
              </a:rPr>
              <a:t>net </a:t>
            </a:r>
            <a:r>
              <a:rPr lang="en-US" altLang="en-US" sz="3200" dirty="0">
                <a:ea typeface="ＭＳ Ｐゴシック" charset="-128"/>
              </a:rPr>
              <a:t>exposure to illiquid inputs)</a:t>
            </a:r>
            <a:endParaRPr lang="en-US" altLang="en-US" sz="3200" b="1" dirty="0">
              <a:ea typeface="ＭＳ Ｐゴシック" charset="-128"/>
            </a:endParaRPr>
          </a:p>
          <a:p>
            <a:pPr lvl="1" eaLnBrk="1" hangingPunct="1">
              <a:lnSpc>
                <a:spcPct val="80000"/>
              </a:lnSpc>
            </a:pPr>
            <a:r>
              <a:rPr lang="en-US" altLang="en-US" sz="3200" dirty="0">
                <a:ea typeface="ＭＳ Ｐゴシック" charset="-128"/>
              </a:rPr>
              <a:t>Model Greeks are only useful in representing sensitivities to liquid market data; they cannot be used in identifying the potential cost of being wrong about the illiquid inputs (since your risk on the illiquid inputs is not to small </a:t>
            </a:r>
            <a:r>
              <a:rPr lang="en-US" altLang="en-US" sz="3200" dirty="0" err="1">
                <a:ea typeface="ＭＳ Ｐゴシック" charset="-128"/>
              </a:rPr>
              <a:t>hedgable</a:t>
            </a:r>
            <a:r>
              <a:rPr lang="en-US" altLang="en-US" sz="3200" dirty="0">
                <a:ea typeface="ＭＳ Ｐゴシック" charset="-128"/>
              </a:rPr>
              <a:t> changes) </a:t>
            </a:r>
          </a:p>
          <a:p>
            <a:pPr lvl="1" eaLnBrk="1" hangingPunct="1">
              <a:lnSpc>
                <a:spcPct val="90000"/>
              </a:lnSpc>
            </a:pPr>
            <a:endParaRPr lang="en-US" altLang="en-US" sz="2800" dirty="0">
              <a:ea typeface="ＭＳ Ｐゴシック" charset="-128"/>
            </a:endParaRPr>
          </a:p>
        </p:txBody>
      </p:sp>
      <p:sp>
        <p:nvSpPr>
          <p:cNvPr id="3481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a:solidFill>
                  <a:schemeClr val="tx2"/>
                </a:solidFill>
              </a:rPr>
              <a:t>4</a:t>
            </a:r>
          </a:p>
          <a:p>
            <a:pPr eaLnBrk="1" hangingPunct="1"/>
            <a:endParaRPr lang="en-US" altLang="en-US" sz="1200">
              <a:solidFill>
                <a:schemeClr val="tx2"/>
              </a:solidFill>
            </a:endParaRPr>
          </a:p>
        </p:txBody>
      </p:sp>
      <p:sp>
        <p:nvSpPr>
          <p:cNvPr id="4" name="Slide Number Placeholder 3"/>
          <p:cNvSpPr txBox="1">
            <a:spLocks noGrp="1"/>
          </p:cNvSpPr>
          <p:nvPr/>
        </p:nvSpPr>
        <p:spPr>
          <a:xfrm>
            <a:off x="8077200" y="6356351"/>
            <a:ext cx="2133600" cy="365125"/>
          </a:xfrm>
          <a:prstGeom prst="rect">
            <a:avLst/>
          </a:prstGeom>
          <a:noFill/>
        </p:spPr>
        <p:txBody>
          <a:bodyPr anchor="ctr"/>
          <a:lstStyle/>
          <a:p>
            <a:pPr algn="r">
              <a:defRPr/>
            </a:pPr>
            <a:endParaRPr lang="en-US" sz="1200" dirty="0">
              <a:solidFill>
                <a:schemeClr val="tx1">
                  <a:tint val="75000"/>
                </a:schemeClr>
              </a:solidFill>
            </a:endParaRPr>
          </a:p>
        </p:txBody>
      </p:sp>
    </p:spTree>
    <p:extLst>
      <p:ext uri="{BB962C8B-B14F-4D97-AF65-F5344CB8AC3E}">
        <p14:creationId xmlns:p14="http://schemas.microsoft.com/office/powerpoint/2010/main" val="1726788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title" idx="4294967295"/>
          </p:nvPr>
        </p:nvSpPr>
        <p:spPr>
          <a:xfrm>
            <a:off x="1752600" y="457201"/>
            <a:ext cx="8229600" cy="1143000"/>
          </a:xfrm>
        </p:spPr>
        <p:txBody>
          <a:bodyPr/>
          <a:lstStyle/>
          <a:p>
            <a:pPr>
              <a:defRPr/>
            </a:pPr>
            <a:r>
              <a:rPr lang="en-US" sz="3200" dirty="0">
                <a:solidFill>
                  <a:schemeClr val="tx2">
                    <a:satMod val="200000"/>
                  </a:schemeClr>
                </a:solidFill>
              </a:rPr>
              <a:t>Using liquid proxies to estimate illiquid instrument risk</a:t>
            </a:r>
          </a:p>
        </p:txBody>
      </p:sp>
      <p:sp>
        <p:nvSpPr>
          <p:cNvPr id="47106" name="Rectangle 3"/>
          <p:cNvSpPr>
            <a:spLocks noGrp="1" noChangeArrowheads="1"/>
          </p:cNvSpPr>
          <p:nvPr>
            <p:ph type="body" idx="4294967295"/>
          </p:nvPr>
        </p:nvSpPr>
        <p:spPr>
          <a:xfrm>
            <a:off x="1524000" y="1600201"/>
            <a:ext cx="8229600" cy="4525963"/>
          </a:xfrm>
        </p:spPr>
        <p:txBody>
          <a:bodyPr>
            <a:normAutofit lnSpcReduction="10000"/>
          </a:bodyPr>
          <a:lstStyle/>
          <a:p>
            <a:pPr eaLnBrk="1" hangingPunct="1">
              <a:lnSpc>
                <a:spcPct val="70000"/>
              </a:lnSpc>
            </a:pPr>
            <a:r>
              <a:rPr lang="en-US" altLang="en-US" sz="2000" dirty="0">
                <a:ea typeface="ＭＳ Ｐゴシック" charset="-128"/>
              </a:rPr>
              <a:t>Use liquid proxies to represent these trades in computations designed for the firm</a:t>
            </a:r>
            <a:r>
              <a:rPr lang="ja-JP" altLang="en-US" sz="2000" dirty="0">
                <a:ea typeface="ＭＳ Ｐゴシック" charset="-128"/>
              </a:rPr>
              <a:t>’</a:t>
            </a:r>
            <a:r>
              <a:rPr lang="en-US" altLang="ja-JP" sz="2000" dirty="0">
                <a:ea typeface="ＭＳ Ｐゴシック" charset="-128"/>
              </a:rPr>
              <a:t>s liquid positions, such as MTM, </a:t>
            </a:r>
            <a:r>
              <a:rPr lang="en-US" altLang="ja-JP" sz="2000" dirty="0" err="1">
                <a:ea typeface="ＭＳ Ｐゴシック" charset="-128"/>
              </a:rPr>
              <a:t>VaR</a:t>
            </a:r>
            <a:r>
              <a:rPr lang="en-US" altLang="ja-JP" sz="2000" dirty="0">
                <a:ea typeface="ＭＳ Ｐゴシック" charset="-128"/>
              </a:rPr>
              <a:t> and stress tests</a:t>
            </a:r>
          </a:p>
          <a:p>
            <a:pPr lvl="1" eaLnBrk="1" hangingPunct="1">
              <a:lnSpc>
                <a:spcPct val="70000"/>
              </a:lnSpc>
            </a:pPr>
            <a:r>
              <a:rPr lang="en-US" altLang="en-US" sz="2000" dirty="0">
                <a:ea typeface="ＭＳ Ｐゴシック" charset="-128"/>
              </a:rPr>
              <a:t>Avoids stale MTMs</a:t>
            </a:r>
          </a:p>
          <a:p>
            <a:pPr lvl="1" eaLnBrk="1" hangingPunct="1">
              <a:lnSpc>
                <a:spcPct val="70000"/>
              </a:lnSpc>
            </a:pPr>
            <a:r>
              <a:rPr lang="en-US" altLang="en-US" sz="2000" dirty="0">
                <a:ea typeface="ＭＳ Ｐゴシック" charset="-128"/>
              </a:rPr>
              <a:t>Measures risk concentrations and encourages diversification</a:t>
            </a:r>
          </a:p>
          <a:p>
            <a:pPr eaLnBrk="1" hangingPunct="1">
              <a:lnSpc>
                <a:spcPct val="70000"/>
              </a:lnSpc>
            </a:pPr>
            <a:r>
              <a:rPr lang="en-US" altLang="en-US" sz="2000" dirty="0">
                <a:ea typeface="ＭＳ Ｐゴシック" charset="-128"/>
              </a:rPr>
              <a:t>Every model is a potential liquid proxy representation; every liquid proxy representation is a model subject to error</a:t>
            </a:r>
          </a:p>
          <a:p>
            <a:pPr eaLnBrk="1" hangingPunct="1">
              <a:lnSpc>
                <a:spcPct val="70000"/>
              </a:lnSpc>
            </a:pPr>
            <a:r>
              <a:rPr lang="en-US" altLang="en-US" sz="2000" dirty="0">
                <a:ea typeface="ＭＳ Ｐゴシック" charset="-128"/>
              </a:rPr>
              <a:t>Model difference between actual product and liquid proxy to create conservative valuation assumptions</a:t>
            </a:r>
          </a:p>
          <a:p>
            <a:pPr lvl="1" eaLnBrk="1" hangingPunct="1">
              <a:lnSpc>
                <a:spcPct val="70000"/>
              </a:lnSpc>
            </a:pPr>
            <a:r>
              <a:rPr lang="en-US" altLang="en-US" sz="2000" b="1" dirty="0">
                <a:ea typeface="ＭＳ Ｐゴシック" charset="-128"/>
              </a:rPr>
              <a:t>Modeling of differences must go all the way to final payout and must reflect the possibility that the model used for pricing and trading the product may be wrong </a:t>
            </a:r>
          </a:p>
          <a:p>
            <a:pPr lvl="1" eaLnBrk="1" hangingPunct="1">
              <a:lnSpc>
                <a:spcPct val="70000"/>
              </a:lnSpc>
            </a:pPr>
            <a:r>
              <a:rPr lang="en-US" altLang="en-US" sz="2000" b="1" dirty="0">
                <a:ea typeface="ＭＳ Ｐゴシック" charset="-128"/>
              </a:rPr>
              <a:t>Modeling should be by Monte Carlo simulation to reflect a full range of possible outcomes</a:t>
            </a:r>
            <a:endParaRPr lang="en-US" altLang="en-US" sz="2000" dirty="0">
              <a:ea typeface="ＭＳ Ｐゴシック" charset="-128"/>
            </a:endParaRPr>
          </a:p>
          <a:p>
            <a:pPr eaLnBrk="1" hangingPunct="1">
              <a:lnSpc>
                <a:spcPct val="70000"/>
              </a:lnSpc>
            </a:pPr>
            <a:r>
              <a:rPr lang="en-US" altLang="en-US" sz="2000" dirty="0">
                <a:ea typeface="ＭＳ Ｐゴシック" charset="-128"/>
              </a:rPr>
              <a:t>The liquid proxy is just a form of representation; it is not intended to dictate hedging action to the trading desk</a:t>
            </a:r>
          </a:p>
          <a:p>
            <a:pPr lvl="1" eaLnBrk="1" hangingPunct="1">
              <a:lnSpc>
                <a:spcPct val="70000"/>
              </a:lnSpc>
            </a:pPr>
            <a:r>
              <a:rPr lang="en-US" altLang="en-US" sz="2000" dirty="0">
                <a:ea typeface="ＭＳ Ｐゴシック" charset="-128"/>
              </a:rPr>
              <a:t>Traders who believe that they have better hedging strategies should be given sufficient limit room to act on these (plausible) beliefs and should reap the resulting gains (and losses)</a:t>
            </a:r>
          </a:p>
          <a:p>
            <a:pPr eaLnBrk="1" hangingPunct="1">
              <a:lnSpc>
                <a:spcPct val="70000"/>
              </a:lnSpc>
            </a:pPr>
            <a:endParaRPr lang="en-US" altLang="en-US" sz="1600" dirty="0">
              <a:ea typeface="ＭＳ Ｐゴシック" charset="-128"/>
            </a:endParaRPr>
          </a:p>
        </p:txBody>
      </p:sp>
      <p:sp>
        <p:nvSpPr>
          <p:cNvPr id="18434" name="Rectangle 6"/>
          <p:cNvSpPr txBox="1">
            <a:spLocks noGrp="1" noChangeArrowheads="1"/>
          </p:cNvSpPr>
          <p:nvPr/>
        </p:nvSpPr>
        <p:spPr>
          <a:xfrm>
            <a:off x="8077200" y="6356351"/>
            <a:ext cx="2133600" cy="365125"/>
          </a:xfrm>
          <a:prstGeom prst="rect">
            <a:avLst/>
          </a:prstGeom>
          <a:noFill/>
        </p:spPr>
        <p:txBody>
          <a:bodyPr anchor="ctr"/>
          <a:lstStyle/>
          <a:p>
            <a:pPr algn="r">
              <a:defRPr/>
            </a:pPr>
            <a:endParaRPr lang="en-US" sz="1200" dirty="0">
              <a:solidFill>
                <a:schemeClr val="tx1">
                  <a:tint val="75000"/>
                </a:schemeClr>
              </a:solidFill>
            </a:endParaRPr>
          </a:p>
        </p:txBody>
      </p:sp>
      <p:sp>
        <p:nvSpPr>
          <p:cNvPr id="47108" name="Slide Number Placeholder 3"/>
          <p:cNvSpPr txBox="1">
            <a:spLocks noGrp="1"/>
          </p:cNvSpPr>
          <p:nvPr/>
        </p:nvSpPr>
        <p:spPr bwMode="auto">
          <a:xfrm>
            <a:off x="807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endParaRPr lang="en-US" altLang="en-US" sz="1400">
              <a:latin typeface="Calibri" charset="0"/>
            </a:endParaRPr>
          </a:p>
        </p:txBody>
      </p:sp>
      <p:sp>
        <p:nvSpPr>
          <p:cNvPr id="47109"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AB5D291-B988-FA47-90B6-286CB5847F53}" type="slidenum">
              <a:rPr lang="en-US" altLang="en-US" sz="1200">
                <a:solidFill>
                  <a:schemeClr val="tx2"/>
                </a:solidFill>
              </a:rPr>
              <a:pPr eaLnBrk="1" hangingPunct="1"/>
              <a:t>18</a:t>
            </a:fld>
            <a:endParaRPr lang="en-US" altLang="en-US" sz="1200">
              <a:solidFill>
                <a:schemeClr val="tx2"/>
              </a:solidFill>
            </a:endParaRPr>
          </a:p>
        </p:txBody>
      </p:sp>
    </p:spTree>
    <p:extLst>
      <p:ext uri="{BB962C8B-B14F-4D97-AF65-F5344CB8AC3E}">
        <p14:creationId xmlns:p14="http://schemas.microsoft.com/office/powerpoint/2010/main" val="141063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1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1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1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10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10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10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10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a:defRPr/>
            </a:pPr>
            <a:r>
              <a:rPr lang="en-US" sz="2800" dirty="0">
                <a:solidFill>
                  <a:schemeClr val="tx2">
                    <a:satMod val="200000"/>
                  </a:schemeClr>
                </a:solidFill>
              </a:rPr>
              <a:t>Calculation of the Liquidation Margin for Position of Illiquid Size</a:t>
            </a:r>
          </a:p>
        </p:txBody>
      </p:sp>
      <p:sp>
        <p:nvSpPr>
          <p:cNvPr id="14340" name="Rectangle 3"/>
          <p:cNvSpPr>
            <a:spLocks noGrp="1" noChangeArrowheads="1"/>
          </p:cNvSpPr>
          <p:nvPr>
            <p:ph idx="1"/>
          </p:nvPr>
        </p:nvSpPr>
        <p:spPr/>
        <p:txBody>
          <a:bodyPr rtlCol="0">
            <a:noAutofit/>
          </a:bodyPr>
          <a:lstStyle/>
          <a:p>
            <a:pPr marL="411480">
              <a:lnSpc>
                <a:spcPct val="80000"/>
              </a:lnSpc>
              <a:buFont typeface="Wingdings"/>
              <a:buChar char=""/>
              <a:defRPr/>
            </a:pPr>
            <a:r>
              <a:rPr lang="en-US" sz="3600" dirty="0"/>
              <a:t>Illiquidity of position size must be judged relative to normal trading volume</a:t>
            </a:r>
          </a:p>
          <a:p>
            <a:pPr marL="411480">
              <a:lnSpc>
                <a:spcPct val="80000"/>
              </a:lnSpc>
              <a:buFont typeface="Wingdings"/>
              <a:buChar char=""/>
              <a:defRPr/>
            </a:pPr>
            <a:r>
              <a:rPr lang="en-US" sz="3600" dirty="0"/>
              <a:t>Can estimate liquidation risk by </a:t>
            </a:r>
            <a:r>
              <a:rPr lang="en-US" sz="3600" dirty="0" err="1"/>
              <a:t>VaR</a:t>
            </a:r>
            <a:r>
              <a:rPr lang="en-US" sz="3600" dirty="0"/>
              <a:t>-like price moves over a time period in which orderly liquidation can take place</a:t>
            </a:r>
          </a:p>
          <a:p>
            <a:pPr marL="411480">
              <a:lnSpc>
                <a:spcPct val="80000"/>
              </a:lnSpc>
              <a:buFont typeface="Wingdings"/>
              <a:buChar char=""/>
              <a:defRPr/>
            </a:pPr>
            <a:r>
              <a:rPr lang="en-US" sz="3600" dirty="0"/>
              <a:t>Alternatively, can model the market impact of large volume</a:t>
            </a:r>
          </a:p>
          <a:p>
            <a:pPr marL="411480">
              <a:lnSpc>
                <a:spcPct val="80000"/>
              </a:lnSpc>
              <a:buFont typeface="Wingdings"/>
              <a:buChar char=""/>
              <a:defRPr/>
            </a:pPr>
            <a:r>
              <a:rPr lang="en-US" sz="3600" dirty="0"/>
              <a:t>In either case, this is an adjustment for added cost of liquidation beyond the normal liquidation costs of a smaller </a:t>
            </a:r>
            <a:r>
              <a:rPr lang="en-US" sz="3600" dirty="0" smtClean="0"/>
              <a:t>position</a:t>
            </a:r>
            <a:endParaRPr lang="en-US" sz="3600" dirty="0"/>
          </a:p>
        </p:txBody>
      </p:sp>
      <p:sp>
        <p:nvSpPr>
          <p:cNvPr id="32771" name="Rectangle 6"/>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D714355-94AD-FD4C-B018-0F6B9C22C519}" type="slidenum">
              <a:rPr lang="en-US" altLang="en-US" sz="1200">
                <a:solidFill>
                  <a:schemeClr val="tx2"/>
                </a:solidFill>
              </a:rPr>
              <a:pPr eaLnBrk="1" hangingPunct="1"/>
              <a:t>19</a:t>
            </a:fld>
            <a:endParaRPr lang="en-US" altLang="en-US" sz="1200">
              <a:solidFill>
                <a:schemeClr val="tx2"/>
              </a:solidFill>
            </a:endParaRPr>
          </a:p>
        </p:txBody>
      </p:sp>
    </p:spTree>
    <p:extLst>
      <p:ext uri="{BB962C8B-B14F-4D97-AF65-F5344CB8AC3E}">
        <p14:creationId xmlns:p14="http://schemas.microsoft.com/office/powerpoint/2010/main" val="203910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3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6929" y="0"/>
            <a:ext cx="3752905" cy="5669041"/>
          </a:xfrm>
          <a:prstGeom prst="rect">
            <a:avLst/>
          </a:prstGeom>
        </p:spPr>
      </p:pic>
      <p:pic>
        <p:nvPicPr>
          <p:cNvPr id="2" name="Picture 1"/>
          <p:cNvPicPr>
            <a:picLocks noChangeAspect="1"/>
          </p:cNvPicPr>
          <p:nvPr/>
        </p:nvPicPr>
        <p:blipFill>
          <a:blip r:embed="rId3"/>
          <a:stretch>
            <a:fillRect/>
          </a:stretch>
        </p:blipFill>
        <p:spPr>
          <a:xfrm>
            <a:off x="8598406" y="1761892"/>
            <a:ext cx="3222039" cy="4886923"/>
          </a:xfrm>
          <a:prstGeom prst="rect">
            <a:avLst/>
          </a:prstGeom>
        </p:spPr>
      </p:pic>
      <p:pic>
        <p:nvPicPr>
          <p:cNvPr id="3" name="Picture 2"/>
          <p:cNvPicPr>
            <a:picLocks noChangeAspect="1"/>
          </p:cNvPicPr>
          <p:nvPr/>
        </p:nvPicPr>
        <p:blipFill>
          <a:blip r:embed="rId4"/>
          <a:stretch>
            <a:fillRect/>
          </a:stretch>
        </p:blipFill>
        <p:spPr>
          <a:xfrm>
            <a:off x="4675659" y="1236889"/>
            <a:ext cx="3264009" cy="4996136"/>
          </a:xfrm>
          <a:prstGeom prst="rect">
            <a:avLst/>
          </a:prstGeom>
        </p:spPr>
      </p:pic>
    </p:spTree>
    <p:extLst>
      <p:ext uri="{BB962C8B-B14F-4D97-AF65-F5344CB8AC3E}">
        <p14:creationId xmlns:p14="http://schemas.microsoft.com/office/powerpoint/2010/main" val="17451325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a:defRPr/>
            </a:pPr>
            <a:r>
              <a:rPr lang="en-US" smtClean="0">
                <a:solidFill>
                  <a:schemeClr val="tx2">
                    <a:satMod val="200000"/>
                  </a:schemeClr>
                </a:solidFill>
                <a:ea typeface="+mj-ea"/>
                <a:cs typeface="+mj-cs"/>
              </a:rPr>
              <a:t>Derman on estimating illiquid instrument risk</a:t>
            </a:r>
          </a:p>
        </p:txBody>
      </p:sp>
      <p:sp>
        <p:nvSpPr>
          <p:cNvPr id="50178" name="Content Placeholder 2"/>
          <p:cNvSpPr>
            <a:spLocks noGrp="1"/>
          </p:cNvSpPr>
          <p:nvPr>
            <p:ph idx="1"/>
          </p:nvPr>
        </p:nvSpPr>
        <p:spPr>
          <a:xfrm>
            <a:off x="838200" y="1271239"/>
            <a:ext cx="10515600" cy="4905724"/>
          </a:xfrm>
        </p:spPr>
        <p:txBody>
          <a:bodyPr>
            <a:noAutofit/>
          </a:bodyPr>
          <a:lstStyle/>
          <a:p>
            <a:pPr eaLnBrk="1" hangingPunct="1"/>
            <a:r>
              <a:rPr lang="ja-JP" altLang="en-US" sz="2400" dirty="0">
                <a:ea typeface="ＭＳ Ｐゴシック" charset="-128"/>
              </a:rPr>
              <a:t>“</a:t>
            </a:r>
            <a:r>
              <a:rPr lang="en-US" altLang="ja-JP" sz="2400" dirty="0">
                <a:ea typeface="ＭＳ Ｐゴシック" charset="-128"/>
              </a:rPr>
              <a:t>It</a:t>
            </a:r>
            <a:r>
              <a:rPr lang="ja-JP" altLang="en-US" sz="2400" dirty="0">
                <a:ea typeface="ＭＳ Ｐゴシック" charset="-128"/>
              </a:rPr>
              <a:t>’</a:t>
            </a:r>
            <a:r>
              <a:rPr lang="en-US" altLang="ja-JP" sz="2400" dirty="0">
                <a:ea typeface="ＭＳ Ｐゴシック" charset="-128"/>
              </a:rPr>
              <a:t>s never clear what profit and loss will result from hedging a derivative security to its expiration. Markets will move in unexpected ways, sometimes intensifying transactions costs and often dismantling what seemed a reasonable hedging strategy. These effects are rarely captured by the conventional models used in front-office valuation systems.</a:t>
            </a:r>
            <a:r>
              <a:rPr lang="ja-JP" altLang="en-US" sz="2400" dirty="0">
                <a:ea typeface="ＭＳ Ｐゴシック" charset="-128"/>
              </a:rPr>
              <a:t>”</a:t>
            </a:r>
            <a:r>
              <a:rPr lang="en-US" altLang="ja-JP" sz="2400" dirty="0">
                <a:ea typeface="ＭＳ Ｐゴシック" charset="-128"/>
              </a:rPr>
              <a:t> </a:t>
            </a:r>
          </a:p>
          <a:p>
            <a:pPr eaLnBrk="1" hangingPunct="1"/>
            <a:r>
              <a:rPr lang="ja-JP" altLang="en-US" sz="2400" dirty="0">
                <a:ea typeface="ＭＳ Ｐゴシック" charset="-128"/>
              </a:rPr>
              <a:t>“</a:t>
            </a:r>
            <a:r>
              <a:rPr lang="en-US" altLang="ja-JP" sz="2400" dirty="0">
                <a:ea typeface="ＭＳ Ｐゴシック" charset="-128"/>
              </a:rPr>
              <a:t>Therefore, for illiquid positions, it is important to estimate the adjustments to conventional marked values that can occur as a result of long-term hedging. One should build Monte Carlo models that simulate both </a:t>
            </a:r>
            <a:r>
              <a:rPr lang="en-US" altLang="ja-JP" sz="2400" dirty="0" err="1">
                <a:ea typeface="ＭＳ Ｐゴシック" charset="-128"/>
              </a:rPr>
              <a:t>underlyer</a:t>
            </a:r>
            <a:r>
              <a:rPr lang="en-US" altLang="ja-JP" sz="2400" dirty="0">
                <a:ea typeface="ＭＳ Ｐゴシック" charset="-128"/>
              </a:rPr>
              <a:t> behavior and a trader</a:t>
            </a:r>
            <a:r>
              <a:rPr lang="ja-JP" altLang="en-US" sz="2400" dirty="0">
                <a:ea typeface="ＭＳ Ｐゴシック" charset="-128"/>
              </a:rPr>
              <a:t>’</a:t>
            </a:r>
            <a:r>
              <a:rPr lang="en-US" altLang="ja-JP" sz="2400" dirty="0">
                <a:ea typeface="ＭＳ Ｐゴシック" charset="-128"/>
              </a:rPr>
              <a:t>s hedging strategy to create distributions of the resultant profit or loss of the whole portfolio. These distributions can be used to determine a realistic adjustment to the trading desk</a:t>
            </a:r>
            <a:r>
              <a:rPr lang="ja-JP" altLang="en-US" sz="2400" dirty="0">
                <a:ea typeface="ＭＳ Ｐゴシック" charset="-128"/>
              </a:rPr>
              <a:t>’</a:t>
            </a:r>
            <a:r>
              <a:rPr lang="en-US" altLang="ja-JP" sz="2400" dirty="0">
                <a:ea typeface="ＭＳ Ｐゴシック" charset="-128"/>
              </a:rPr>
              <a:t>s conventional marks that can be withheld until the trade is unwound and their realized profit or loss determined…Monte Carlo analysis provides a good sense of the variation in portfolio value that will be exhibited over the life of the trade due to transactions costs, hedging error and model risk. Ultimately, such analyses should be part of the desk</a:t>
            </a:r>
            <a:r>
              <a:rPr lang="ja-JP" altLang="en-US" sz="2400" dirty="0">
                <a:ea typeface="ＭＳ Ｐゴシック" charset="-128"/>
              </a:rPr>
              <a:t>’</a:t>
            </a:r>
            <a:r>
              <a:rPr lang="en-US" altLang="ja-JP" sz="2400" dirty="0">
                <a:ea typeface="ＭＳ Ｐゴシック" charset="-128"/>
              </a:rPr>
              <a:t>s own front-office valuation system.</a:t>
            </a:r>
            <a:r>
              <a:rPr lang="ja-JP" altLang="en-US" sz="2400" dirty="0">
                <a:ea typeface="ＭＳ Ｐゴシック" charset="-128"/>
              </a:rPr>
              <a:t>”</a:t>
            </a:r>
            <a:endParaRPr lang="en-US" altLang="en-US" sz="2400" dirty="0">
              <a:ea typeface="ＭＳ Ｐゴシック" charset="-128"/>
            </a:endParaRPr>
          </a:p>
        </p:txBody>
      </p:sp>
      <p:sp>
        <p:nvSpPr>
          <p:cNvPr id="5017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EC2D656-DF11-6D4E-B19A-98C0B3C2DD29}" type="slidenum">
              <a:rPr lang="en-US" altLang="en-US" sz="1200">
                <a:solidFill>
                  <a:schemeClr val="tx2"/>
                </a:solidFill>
              </a:rPr>
              <a:pPr eaLnBrk="1" hangingPunct="1"/>
              <a:t>20</a:t>
            </a:fld>
            <a:endParaRPr lang="en-US" altLang="en-US" sz="1200">
              <a:solidFill>
                <a:schemeClr val="tx2"/>
              </a:solidFill>
            </a:endParaRPr>
          </a:p>
        </p:txBody>
      </p:sp>
    </p:spTree>
    <p:extLst>
      <p:ext uri="{BB962C8B-B14F-4D97-AF65-F5344CB8AC3E}">
        <p14:creationId xmlns:p14="http://schemas.microsoft.com/office/powerpoint/2010/main" val="73808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7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itle 3"/>
          <p:cNvSpPr>
            <a:spLocks noGrp="1"/>
          </p:cNvSpPr>
          <p:nvPr>
            <p:ph type="title"/>
          </p:nvPr>
        </p:nvSpPr>
        <p:spPr/>
        <p:txBody>
          <a:bodyPr/>
          <a:lstStyle/>
          <a:p>
            <a:pPr>
              <a:defRPr/>
            </a:pPr>
            <a:r>
              <a:rPr lang="en-US" smtClean="0">
                <a:solidFill>
                  <a:schemeClr val="tx2">
                    <a:satMod val="200000"/>
                  </a:schemeClr>
                </a:solidFill>
                <a:ea typeface="+mj-ea"/>
                <a:cs typeface="+mj-cs"/>
              </a:rPr>
              <a:t>Options position risk</a:t>
            </a:r>
          </a:p>
        </p:txBody>
      </p:sp>
      <p:sp>
        <p:nvSpPr>
          <p:cNvPr id="54274" name="Content Placeholder 4"/>
          <p:cNvSpPr>
            <a:spLocks noGrp="1"/>
          </p:cNvSpPr>
          <p:nvPr>
            <p:ph idx="1"/>
          </p:nvPr>
        </p:nvSpPr>
        <p:spPr/>
        <p:txBody>
          <a:bodyPr>
            <a:normAutofit fontScale="92500"/>
          </a:bodyPr>
          <a:lstStyle/>
          <a:p>
            <a:pPr eaLnBrk="1" hangingPunct="1">
              <a:lnSpc>
                <a:spcPct val="80000"/>
              </a:lnSpc>
            </a:pPr>
            <a:r>
              <a:rPr lang="en-US" altLang="en-US" sz="2400" dirty="0">
                <a:ea typeface="ＭＳ Ｐゴシック" charset="-128"/>
              </a:rPr>
              <a:t>Because of the wide variety of options contract specifications, there needs to be some underlying principle for integrating risk reporting</a:t>
            </a:r>
          </a:p>
          <a:p>
            <a:pPr lvl="1" eaLnBrk="1" hangingPunct="1">
              <a:lnSpc>
                <a:spcPct val="80000"/>
              </a:lnSpc>
            </a:pPr>
            <a:r>
              <a:rPr lang="en-US" altLang="en-US" dirty="0">
                <a:ea typeface="ＭＳ Ｐゴシック" charset="-128"/>
              </a:rPr>
              <a:t>Puts and calls</a:t>
            </a:r>
          </a:p>
          <a:p>
            <a:pPr lvl="1" eaLnBrk="1" hangingPunct="1">
              <a:lnSpc>
                <a:spcPct val="80000"/>
              </a:lnSpc>
            </a:pPr>
            <a:r>
              <a:rPr lang="en-US" altLang="en-US" dirty="0">
                <a:ea typeface="ＭＳ Ｐゴシック" charset="-128"/>
              </a:rPr>
              <a:t>Variety of dates that options expire</a:t>
            </a:r>
          </a:p>
          <a:p>
            <a:pPr lvl="1" eaLnBrk="1" hangingPunct="1">
              <a:lnSpc>
                <a:spcPct val="80000"/>
              </a:lnSpc>
            </a:pPr>
            <a:r>
              <a:rPr lang="en-US" altLang="en-US" dirty="0">
                <a:ea typeface="ＭＳ Ｐゴシック" charset="-128"/>
              </a:rPr>
              <a:t>Variety of strikes at which options can be exercised</a:t>
            </a:r>
          </a:p>
          <a:p>
            <a:pPr eaLnBrk="1" hangingPunct="1">
              <a:lnSpc>
                <a:spcPct val="80000"/>
              </a:lnSpc>
            </a:pPr>
            <a:r>
              <a:rPr lang="en-US" altLang="en-US" sz="2400" dirty="0">
                <a:ea typeface="ＭＳ Ｐゴシック" charset="-128"/>
              </a:rPr>
              <a:t>The Black-Scholes model is the key to managing and reporting options position </a:t>
            </a:r>
            <a:r>
              <a:rPr lang="en-US" altLang="en-US" sz="2400" dirty="0" smtClean="0">
                <a:ea typeface="ＭＳ Ｐゴシック" charset="-128"/>
              </a:rPr>
              <a:t>risk</a:t>
            </a:r>
            <a:endParaRPr lang="en-US" altLang="en-US" sz="2400" dirty="0">
              <a:ea typeface="ＭＳ Ｐゴシック" charset="-128"/>
            </a:endParaRPr>
          </a:p>
          <a:p>
            <a:pPr lvl="1" eaLnBrk="1" hangingPunct="1">
              <a:lnSpc>
                <a:spcPct val="80000"/>
              </a:lnSpc>
            </a:pPr>
            <a:r>
              <a:rPr lang="en-US" altLang="en-US" dirty="0">
                <a:ea typeface="ＭＳ Ｐゴシック" charset="-128"/>
              </a:rPr>
              <a:t>It is used to interpolate market prices for all options from reported prices for a handful of options</a:t>
            </a:r>
          </a:p>
          <a:p>
            <a:pPr lvl="1" eaLnBrk="1" hangingPunct="1">
              <a:lnSpc>
                <a:spcPct val="80000"/>
              </a:lnSpc>
            </a:pPr>
            <a:r>
              <a:rPr lang="en-US" altLang="en-US" dirty="0">
                <a:ea typeface="ＭＳ Ｐゴシック" charset="-128"/>
              </a:rPr>
              <a:t>It is used to identify a few key variables that impact the prices of all options</a:t>
            </a:r>
          </a:p>
          <a:p>
            <a:pPr lvl="1" eaLnBrk="1" hangingPunct="1">
              <a:lnSpc>
                <a:spcPct val="80000"/>
              </a:lnSpc>
            </a:pPr>
            <a:r>
              <a:rPr lang="en-US" altLang="en-US" dirty="0">
                <a:ea typeface="ＭＳ Ｐゴシック" charset="-128"/>
              </a:rPr>
              <a:t>It is used to measure the change in options prices to changes in these key variables </a:t>
            </a:r>
          </a:p>
          <a:p>
            <a:pPr lvl="1" eaLnBrk="1" hangingPunct="1">
              <a:lnSpc>
                <a:spcPct val="80000"/>
              </a:lnSpc>
            </a:pPr>
            <a:r>
              <a:rPr lang="en-US" altLang="en-US" dirty="0">
                <a:ea typeface="ＭＳ Ｐゴシック" charset="-128"/>
              </a:rPr>
              <a:t>There are  known flaws in the model but risk managers and traders have developed procedures for dealing with them</a:t>
            </a:r>
          </a:p>
          <a:p>
            <a:pPr lvl="1" eaLnBrk="1" hangingPunct="1">
              <a:lnSpc>
                <a:spcPct val="80000"/>
              </a:lnSpc>
              <a:buFont typeface="Arial" charset="0"/>
              <a:buNone/>
            </a:pPr>
            <a:r>
              <a:rPr lang="en-US" altLang="en-US" dirty="0">
                <a:ea typeface="ＭＳ Ｐゴシック" charset="-128"/>
              </a:rPr>
              <a:t>                                                                                                                    </a:t>
            </a:r>
            <a:r>
              <a:rPr lang="en-US" altLang="en-US" sz="1600" dirty="0">
                <a:ea typeface="ＭＳ Ｐゴシック" charset="-128"/>
              </a:rPr>
              <a:t>                                                                                                                                                                                                                                          </a:t>
            </a:r>
          </a:p>
        </p:txBody>
      </p:sp>
      <p:sp>
        <p:nvSpPr>
          <p:cNvPr id="4" name="Slide Number Placeholder 3"/>
          <p:cNvSpPr txBox="1">
            <a:spLocks noGrp="1"/>
          </p:cNvSpPr>
          <p:nvPr/>
        </p:nvSpPr>
        <p:spPr>
          <a:xfrm>
            <a:off x="8077200" y="6356351"/>
            <a:ext cx="2133600" cy="365125"/>
          </a:xfrm>
          <a:prstGeom prst="rect">
            <a:avLst/>
          </a:prstGeom>
          <a:noFill/>
        </p:spPr>
        <p:txBody>
          <a:bodyPr anchor="ctr"/>
          <a:lstStyle/>
          <a:p>
            <a:pPr algn="r">
              <a:defRPr/>
            </a:pPr>
            <a:endParaRPr lang="en-US" sz="1200" dirty="0">
              <a:solidFill>
                <a:schemeClr val="tx1">
                  <a:tint val="75000"/>
                </a:schemeClr>
              </a:solidFill>
            </a:endParaRPr>
          </a:p>
        </p:txBody>
      </p:sp>
      <p:sp>
        <p:nvSpPr>
          <p:cNvPr id="54276"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BD77ABF-B1EB-C846-8FFC-8E42C2F20F46}" type="slidenum">
              <a:rPr lang="en-US" altLang="en-US" sz="1200">
                <a:solidFill>
                  <a:schemeClr val="tx2"/>
                </a:solidFill>
              </a:rPr>
              <a:pPr eaLnBrk="1" hangingPunct="1"/>
              <a:t>21</a:t>
            </a:fld>
            <a:endParaRPr lang="en-US" altLang="en-US" sz="1200">
              <a:solidFill>
                <a:schemeClr val="tx2"/>
              </a:solidFill>
            </a:endParaRPr>
          </a:p>
        </p:txBody>
      </p:sp>
    </p:spTree>
    <p:extLst>
      <p:ext uri="{BB962C8B-B14F-4D97-AF65-F5344CB8AC3E}">
        <p14:creationId xmlns:p14="http://schemas.microsoft.com/office/powerpoint/2010/main" val="17173417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itle 1"/>
          <p:cNvSpPr>
            <a:spLocks noGrp="1"/>
          </p:cNvSpPr>
          <p:nvPr>
            <p:ph type="title"/>
          </p:nvPr>
        </p:nvSpPr>
        <p:spPr/>
        <p:txBody>
          <a:bodyPr/>
          <a:lstStyle/>
          <a:p>
            <a:pPr>
              <a:defRPr/>
            </a:pPr>
            <a:r>
              <a:rPr lang="en-US" smtClean="0">
                <a:solidFill>
                  <a:schemeClr val="tx2">
                    <a:satMod val="200000"/>
                  </a:schemeClr>
                </a:solidFill>
                <a:ea typeface="+mj-ea"/>
                <a:cs typeface="+mj-cs"/>
              </a:rPr>
              <a:t>Flaws in the Black-Scholes formula</a:t>
            </a:r>
          </a:p>
        </p:txBody>
      </p:sp>
      <p:sp>
        <p:nvSpPr>
          <p:cNvPr id="3" name="Content Placeholder 2"/>
          <p:cNvSpPr>
            <a:spLocks noGrp="1"/>
          </p:cNvSpPr>
          <p:nvPr>
            <p:ph idx="1"/>
          </p:nvPr>
        </p:nvSpPr>
        <p:spPr/>
        <p:txBody>
          <a:bodyPr rtlCol="0">
            <a:normAutofit/>
          </a:bodyPr>
          <a:lstStyle/>
          <a:p>
            <a:pPr marL="0">
              <a:lnSpc>
                <a:spcPct val="80000"/>
              </a:lnSpc>
              <a:spcBef>
                <a:spcPct val="0"/>
              </a:spcBef>
              <a:buFont typeface="Wingdings"/>
              <a:buChar char=""/>
              <a:tabLst>
                <a:tab pos="611188" algn="l"/>
              </a:tabLst>
              <a:defRPr/>
            </a:pPr>
            <a:r>
              <a:rPr lang="en-US" sz="2400" dirty="0">
                <a:cs typeface="Times New Roman" pitchFamily="18" charset="0"/>
              </a:rPr>
              <a:t>Trivial flaws</a:t>
            </a:r>
            <a:r>
              <a:rPr lang="en-US" dirty="0" smtClean="0">
                <a:ea typeface="+mn-ea"/>
                <a:cs typeface="Times New Roman" pitchFamily="18" charset="0"/>
              </a:rPr>
              <a:t> </a:t>
            </a:r>
          </a:p>
          <a:p>
            <a:pPr marL="0">
              <a:lnSpc>
                <a:spcPct val="80000"/>
              </a:lnSpc>
              <a:spcBef>
                <a:spcPct val="0"/>
              </a:spcBef>
              <a:buFont typeface="Wingdings"/>
              <a:buChar char=""/>
              <a:tabLst>
                <a:tab pos="611188" algn="l"/>
              </a:tabLst>
              <a:defRPr/>
            </a:pPr>
            <a:endParaRPr lang="en-US" dirty="0" smtClean="0">
              <a:ea typeface="+mn-ea"/>
              <a:cs typeface="Times New Roman" pitchFamily="18" charset="0"/>
            </a:endParaRPr>
          </a:p>
          <a:p>
            <a:pPr marL="400050" lvl="1">
              <a:lnSpc>
                <a:spcPct val="80000"/>
              </a:lnSpc>
              <a:spcBef>
                <a:spcPct val="0"/>
              </a:spcBef>
              <a:buFont typeface="Wingdings"/>
              <a:buChar char=""/>
              <a:tabLst>
                <a:tab pos="611188" algn="l"/>
              </a:tabLst>
              <a:defRPr/>
            </a:pPr>
            <a:r>
              <a:rPr lang="en-US" dirty="0"/>
              <a:t>BS assumes that assets prices are log-normally distributed </a:t>
            </a:r>
            <a:r>
              <a:rPr lang="en-US" dirty="0">
                <a:cs typeface="Times New Roman" pitchFamily="18" charset="0"/>
              </a:rPr>
              <a:t>when in fact they have fat tails</a:t>
            </a:r>
          </a:p>
          <a:p>
            <a:pPr marL="800100" lvl="2">
              <a:lnSpc>
                <a:spcPct val="80000"/>
              </a:lnSpc>
              <a:spcBef>
                <a:spcPct val="0"/>
              </a:spcBef>
              <a:buFont typeface="Wingdings 2"/>
              <a:buChar char=""/>
              <a:tabLst>
                <a:tab pos="611188" algn="l"/>
              </a:tabLst>
              <a:defRPr/>
            </a:pPr>
            <a:r>
              <a:rPr lang="en-US" dirty="0" smtClean="0">
                <a:ea typeface="+mn-ea"/>
                <a:cs typeface="Times New Roman" pitchFamily="18" charset="0"/>
              </a:rPr>
              <a:t>Any distribution can be accommodated by a slightly more complex model and closely approximated by BS using different volatilities at different strike levels </a:t>
            </a:r>
          </a:p>
          <a:p>
            <a:pPr marL="400050" lvl="1">
              <a:lnSpc>
                <a:spcPct val="80000"/>
              </a:lnSpc>
              <a:spcBef>
                <a:spcPct val="0"/>
              </a:spcBef>
              <a:buFont typeface="Wingdings"/>
              <a:buChar char=""/>
              <a:tabLst>
                <a:tab pos="611188" algn="l"/>
              </a:tabLst>
              <a:defRPr/>
            </a:pPr>
            <a:r>
              <a:rPr lang="en-US" dirty="0">
                <a:cs typeface="Times New Roman" pitchFamily="18" charset="0"/>
              </a:rPr>
              <a:t>BS assumes a constant risk-free interest rate when in fact rates vary by maturity date</a:t>
            </a:r>
          </a:p>
          <a:p>
            <a:pPr marL="800100" lvl="2">
              <a:lnSpc>
                <a:spcPct val="80000"/>
              </a:lnSpc>
              <a:buFont typeface="Wingdings 2"/>
              <a:buChar char=""/>
              <a:tabLst>
                <a:tab pos="611188" algn="l"/>
              </a:tabLst>
              <a:defRPr/>
            </a:pPr>
            <a:r>
              <a:rPr lang="en-US" dirty="0" smtClean="0">
                <a:ea typeface="+mn-ea"/>
                <a:cs typeface="Times New Roman" pitchFamily="18" charset="0"/>
              </a:rPr>
              <a:t>Variability of rates can be accommodated by basing BS on the price of a forward contract on the asset	</a:t>
            </a:r>
          </a:p>
          <a:p>
            <a:pPr marL="400050" lvl="1">
              <a:lnSpc>
                <a:spcPct val="80000"/>
              </a:lnSpc>
              <a:buFont typeface="Wingdings"/>
              <a:buChar char=""/>
              <a:tabLst>
                <a:tab pos="611188" algn="l"/>
              </a:tabLst>
              <a:defRPr/>
            </a:pPr>
            <a:r>
              <a:rPr lang="en-US" dirty="0"/>
              <a:t>BS assumes that hedging will take place continuously</a:t>
            </a:r>
          </a:p>
          <a:p>
            <a:pPr marL="800100" lvl="2">
              <a:lnSpc>
                <a:spcPct val="80000"/>
              </a:lnSpc>
              <a:buFont typeface="Wingdings 2"/>
              <a:buChar char=""/>
              <a:tabLst>
                <a:tab pos="611188" algn="l"/>
              </a:tabLst>
              <a:defRPr/>
            </a:pPr>
            <a:r>
              <a:rPr lang="en-US" dirty="0" smtClean="0">
                <a:ea typeface="+mn-ea"/>
              </a:rPr>
              <a:t>Experience and simulations show that reasonably frequent hedging is very nearly as effective as continuous hedging</a:t>
            </a:r>
            <a:endParaRPr lang="en-US" dirty="0" smtClean="0">
              <a:ea typeface="+mn-ea"/>
              <a:cs typeface="Times New Roman" pitchFamily="18" charset="0"/>
            </a:endParaRPr>
          </a:p>
          <a:p>
            <a:pPr marL="0">
              <a:lnSpc>
                <a:spcPct val="80000"/>
              </a:lnSpc>
              <a:buFont typeface="Wingdings"/>
              <a:buChar char=""/>
              <a:tabLst>
                <a:tab pos="611188" algn="l"/>
              </a:tabLst>
              <a:defRPr/>
            </a:pPr>
            <a:endParaRPr lang="en-US" sz="2400" dirty="0"/>
          </a:p>
        </p:txBody>
      </p:sp>
      <p:sp>
        <p:nvSpPr>
          <p:cNvPr id="4" name="Slide Number Placeholder 3"/>
          <p:cNvSpPr txBox="1">
            <a:spLocks noGrp="1"/>
          </p:cNvSpPr>
          <p:nvPr/>
        </p:nvSpPr>
        <p:spPr>
          <a:xfrm>
            <a:off x="8077200" y="6356351"/>
            <a:ext cx="2133600" cy="365125"/>
          </a:xfrm>
          <a:prstGeom prst="rect">
            <a:avLst/>
          </a:prstGeom>
          <a:noFill/>
        </p:spPr>
        <p:txBody>
          <a:bodyPr anchor="ctr"/>
          <a:lstStyle/>
          <a:p>
            <a:pPr algn="r">
              <a:defRPr/>
            </a:pPr>
            <a:endParaRPr lang="en-US" sz="1200" dirty="0">
              <a:solidFill>
                <a:schemeClr val="tx1">
                  <a:tint val="75000"/>
                </a:schemeClr>
              </a:solidFill>
            </a:endParaRPr>
          </a:p>
        </p:txBody>
      </p:sp>
      <p:sp>
        <p:nvSpPr>
          <p:cNvPr id="56324"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3F250C8-F349-C043-8A24-DCDF10D8784D}" type="slidenum">
              <a:rPr lang="en-US" altLang="en-US" sz="1200">
                <a:solidFill>
                  <a:schemeClr val="tx2"/>
                </a:solidFill>
              </a:rPr>
              <a:pPr eaLnBrk="1" hangingPunct="1"/>
              <a:t>22</a:t>
            </a:fld>
            <a:endParaRPr lang="en-US" altLang="en-US" sz="1200">
              <a:solidFill>
                <a:schemeClr val="tx2"/>
              </a:solidFill>
            </a:endParaRPr>
          </a:p>
        </p:txBody>
      </p:sp>
    </p:spTree>
    <p:extLst>
      <p:ext uri="{BB962C8B-B14F-4D97-AF65-F5344CB8AC3E}">
        <p14:creationId xmlns:p14="http://schemas.microsoft.com/office/powerpoint/2010/main" val="17365187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itle 1"/>
          <p:cNvSpPr>
            <a:spLocks noGrp="1"/>
          </p:cNvSpPr>
          <p:nvPr>
            <p:ph type="title"/>
          </p:nvPr>
        </p:nvSpPr>
        <p:spPr/>
        <p:txBody>
          <a:bodyPr/>
          <a:lstStyle/>
          <a:p>
            <a:pPr>
              <a:defRPr/>
            </a:pPr>
            <a:r>
              <a:rPr lang="en-US" smtClean="0">
                <a:solidFill>
                  <a:schemeClr val="tx2">
                    <a:satMod val="200000"/>
                  </a:schemeClr>
                </a:solidFill>
                <a:ea typeface="+mj-ea"/>
                <a:cs typeface="+mj-cs"/>
              </a:rPr>
              <a:t>Flaws in the Black-Scholes formula</a:t>
            </a:r>
          </a:p>
        </p:txBody>
      </p:sp>
      <p:sp>
        <p:nvSpPr>
          <p:cNvPr id="58370" name="Content Placeholder 2"/>
          <p:cNvSpPr>
            <a:spLocks noGrp="1"/>
          </p:cNvSpPr>
          <p:nvPr>
            <p:ph idx="1"/>
          </p:nvPr>
        </p:nvSpPr>
        <p:spPr/>
        <p:txBody>
          <a:bodyPr/>
          <a:lstStyle/>
          <a:p>
            <a:pPr eaLnBrk="1" hangingPunct="1">
              <a:lnSpc>
                <a:spcPct val="90000"/>
              </a:lnSpc>
            </a:pPr>
            <a:r>
              <a:rPr lang="en-US" altLang="en-US" sz="2000">
                <a:ea typeface="ＭＳ Ｐゴシック" charset="-128"/>
              </a:rPr>
              <a:t>Significant flaws concerning hedging</a:t>
            </a:r>
          </a:p>
          <a:p>
            <a:pPr lvl="1" eaLnBrk="1" hangingPunct="1">
              <a:lnSpc>
                <a:spcPct val="90000"/>
              </a:lnSpc>
            </a:pPr>
            <a:r>
              <a:rPr lang="en-US" altLang="en-US" sz="2000">
                <a:ea typeface="ＭＳ Ｐゴシック" charset="-128"/>
              </a:rPr>
              <a:t>BS assumes that hedging can take place without transaction costs</a:t>
            </a:r>
          </a:p>
          <a:p>
            <a:pPr lvl="2" eaLnBrk="1" hangingPunct="1">
              <a:lnSpc>
                <a:spcPct val="90000"/>
              </a:lnSpc>
            </a:pPr>
            <a:r>
              <a:rPr lang="en-US" altLang="en-US">
                <a:ea typeface="ＭＳ Ｐゴシック" charset="-128"/>
              </a:rPr>
              <a:t>Large options trading desks only need to hedge net exposures which holds transaction costs down to a very small part of overall trading costs</a:t>
            </a:r>
          </a:p>
          <a:p>
            <a:pPr lvl="2" eaLnBrk="1" hangingPunct="1">
              <a:lnSpc>
                <a:spcPct val="90000"/>
              </a:lnSpc>
            </a:pPr>
            <a:r>
              <a:rPr lang="en-US" altLang="en-US">
                <a:ea typeface="ＭＳ Ｐゴシック" charset="-128"/>
              </a:rPr>
              <a:t>Other users of options can count on large options trading desks to eliminate pricing discrepancies</a:t>
            </a:r>
          </a:p>
          <a:p>
            <a:pPr lvl="1" eaLnBrk="1" hangingPunct="1">
              <a:lnSpc>
                <a:spcPct val="90000"/>
              </a:lnSpc>
            </a:pPr>
            <a:r>
              <a:rPr lang="en-US" altLang="en-US" sz="2000">
                <a:ea typeface="ＭＳ Ｐゴシック" charset="-128"/>
              </a:rPr>
              <a:t>BS assumes that asset prices follow a smooth path with no sudden jumps</a:t>
            </a:r>
          </a:p>
          <a:p>
            <a:pPr lvl="2" eaLnBrk="1" hangingPunct="1">
              <a:lnSpc>
                <a:spcPct val="90000"/>
              </a:lnSpc>
            </a:pPr>
            <a:r>
              <a:rPr lang="en-US" altLang="en-US">
                <a:ea typeface="ＭＳ Ｐゴシック" charset="-128"/>
              </a:rPr>
              <a:t>Risk reports need to be developed to show exposure to price jumps</a:t>
            </a:r>
          </a:p>
          <a:p>
            <a:pPr lvl="2" eaLnBrk="1" hangingPunct="1"/>
            <a:r>
              <a:rPr lang="en-US" altLang="en-US">
                <a:ea typeface="ＭＳ Ｐゴシック" charset="-128"/>
              </a:rPr>
              <a:t>By engaging in both buying and selling options, this exposure can be kept under control</a:t>
            </a:r>
          </a:p>
          <a:p>
            <a:pPr lvl="2" eaLnBrk="1" hangingPunct="1">
              <a:lnSpc>
                <a:spcPct val="90000"/>
              </a:lnSpc>
            </a:pPr>
            <a:endParaRPr lang="en-US" altLang="en-US">
              <a:ea typeface="ＭＳ Ｐゴシック" charset="-128"/>
            </a:endParaRPr>
          </a:p>
          <a:p>
            <a:pPr lvl="2" eaLnBrk="1" hangingPunct="1">
              <a:lnSpc>
                <a:spcPct val="90000"/>
              </a:lnSpc>
              <a:buFont typeface="Arial" charset="0"/>
              <a:buNone/>
            </a:pPr>
            <a:endParaRPr lang="en-US" altLang="en-US">
              <a:ea typeface="ＭＳ Ｐゴシック" charset="-128"/>
            </a:endParaRPr>
          </a:p>
          <a:p>
            <a:pPr lvl="2" eaLnBrk="1" hangingPunct="1">
              <a:lnSpc>
                <a:spcPct val="90000"/>
              </a:lnSpc>
            </a:pPr>
            <a:endParaRPr lang="en-US" altLang="en-US">
              <a:ea typeface="ＭＳ Ｐゴシック" charset="-128"/>
            </a:endParaRPr>
          </a:p>
          <a:p>
            <a:pPr lvl="2" eaLnBrk="1" hangingPunct="1">
              <a:lnSpc>
                <a:spcPct val="90000"/>
              </a:lnSpc>
            </a:pPr>
            <a:endParaRPr lang="en-US" altLang="en-US">
              <a:ea typeface="ＭＳ Ｐゴシック" charset="-128"/>
            </a:endParaRPr>
          </a:p>
        </p:txBody>
      </p:sp>
      <p:sp>
        <p:nvSpPr>
          <p:cNvPr id="4" name="Slide Number Placeholder 3"/>
          <p:cNvSpPr txBox="1">
            <a:spLocks noGrp="1"/>
          </p:cNvSpPr>
          <p:nvPr/>
        </p:nvSpPr>
        <p:spPr>
          <a:xfrm>
            <a:off x="8077200" y="6356351"/>
            <a:ext cx="2133600" cy="365125"/>
          </a:xfrm>
          <a:prstGeom prst="rect">
            <a:avLst/>
          </a:prstGeom>
          <a:noFill/>
        </p:spPr>
        <p:txBody>
          <a:bodyPr anchor="ctr"/>
          <a:lstStyle/>
          <a:p>
            <a:pPr algn="r">
              <a:defRPr/>
            </a:pPr>
            <a:endParaRPr lang="en-US" sz="1200" dirty="0">
              <a:solidFill>
                <a:schemeClr val="tx1">
                  <a:tint val="75000"/>
                </a:schemeClr>
              </a:solidFill>
            </a:endParaRPr>
          </a:p>
        </p:txBody>
      </p:sp>
      <p:sp>
        <p:nvSpPr>
          <p:cNvPr id="58372"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5721418-4F71-4C4A-A247-075104C46980}" type="slidenum">
              <a:rPr lang="en-US" altLang="en-US" sz="1200">
                <a:solidFill>
                  <a:schemeClr val="tx2"/>
                </a:solidFill>
              </a:rPr>
              <a:pPr eaLnBrk="1" hangingPunct="1"/>
              <a:t>23</a:t>
            </a:fld>
            <a:endParaRPr lang="en-US" altLang="en-US" sz="1200">
              <a:solidFill>
                <a:schemeClr val="tx2"/>
              </a:solidFill>
            </a:endParaRPr>
          </a:p>
        </p:txBody>
      </p:sp>
    </p:spTree>
    <p:extLst>
      <p:ext uri="{BB962C8B-B14F-4D97-AF65-F5344CB8AC3E}">
        <p14:creationId xmlns:p14="http://schemas.microsoft.com/office/powerpoint/2010/main" val="12907295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itle 1"/>
          <p:cNvSpPr>
            <a:spLocks noGrp="1"/>
          </p:cNvSpPr>
          <p:nvPr>
            <p:ph type="title"/>
          </p:nvPr>
        </p:nvSpPr>
        <p:spPr/>
        <p:txBody>
          <a:bodyPr/>
          <a:lstStyle/>
          <a:p>
            <a:pPr>
              <a:defRPr/>
            </a:pPr>
            <a:r>
              <a:rPr lang="en-US" smtClean="0">
                <a:solidFill>
                  <a:schemeClr val="tx2">
                    <a:satMod val="200000"/>
                  </a:schemeClr>
                </a:solidFill>
                <a:ea typeface="+mj-ea"/>
                <a:cs typeface="+mj-cs"/>
              </a:rPr>
              <a:t>Flaws in the Black-Scholes formula</a:t>
            </a:r>
          </a:p>
        </p:txBody>
      </p:sp>
      <p:sp>
        <p:nvSpPr>
          <p:cNvPr id="60418" name="Content Placeholder 2"/>
          <p:cNvSpPr>
            <a:spLocks noGrp="1"/>
          </p:cNvSpPr>
          <p:nvPr>
            <p:ph idx="1"/>
          </p:nvPr>
        </p:nvSpPr>
        <p:spPr/>
        <p:txBody>
          <a:bodyPr/>
          <a:lstStyle/>
          <a:p>
            <a:pPr eaLnBrk="1" hangingPunct="1"/>
            <a:r>
              <a:rPr lang="en-US" altLang="en-US" sz="2000">
                <a:ea typeface="ＭＳ Ｐゴシック" charset="-128"/>
              </a:rPr>
              <a:t>Significant flaws concerning volatility</a:t>
            </a:r>
          </a:p>
          <a:p>
            <a:pPr eaLnBrk="1" hangingPunct="1"/>
            <a:endParaRPr lang="en-US" altLang="en-US" sz="2000">
              <a:ea typeface="ＭＳ Ｐゴシック" charset="-128"/>
            </a:endParaRPr>
          </a:p>
          <a:p>
            <a:pPr lvl="1" eaLnBrk="1" hangingPunct="1"/>
            <a:r>
              <a:rPr lang="en-US" altLang="en-US" sz="2000">
                <a:ea typeface="ＭＳ Ｐゴシック" charset="-128"/>
              </a:rPr>
              <a:t>BS assumes that volatility is known in advance</a:t>
            </a:r>
          </a:p>
          <a:p>
            <a:pPr lvl="2" eaLnBrk="1" hangingPunct="1"/>
            <a:r>
              <a:rPr lang="en-US" altLang="en-US">
                <a:ea typeface="ＭＳ Ｐゴシック" charset="-128"/>
              </a:rPr>
              <a:t>Risk reports need to be developed to show exposure to volatility uncertainty</a:t>
            </a:r>
          </a:p>
          <a:p>
            <a:pPr lvl="2" eaLnBrk="1" hangingPunct="1"/>
            <a:r>
              <a:rPr lang="en-US" altLang="en-US">
                <a:ea typeface="ＭＳ Ｐゴシック" charset="-128"/>
              </a:rPr>
              <a:t>By engaging in both buying and selling options, this exposure can be kept under control</a:t>
            </a:r>
          </a:p>
          <a:p>
            <a:pPr lvl="2" eaLnBrk="1" hangingPunct="1"/>
            <a:endParaRPr lang="en-US" altLang="en-US">
              <a:ea typeface="ＭＳ Ｐゴシック" charset="-128"/>
            </a:endParaRPr>
          </a:p>
          <a:p>
            <a:pPr lvl="1" eaLnBrk="1" hangingPunct="1"/>
            <a:r>
              <a:rPr lang="en-US" altLang="en-US" sz="2000">
                <a:ea typeface="ＭＳ Ｐゴシック" charset="-128"/>
              </a:rPr>
              <a:t>BS assumes that volatility is constant when in fact volatility varies by time period and price level</a:t>
            </a:r>
          </a:p>
          <a:p>
            <a:pPr lvl="2" eaLnBrk="1" hangingPunct="1"/>
            <a:r>
              <a:rPr lang="en-US" altLang="en-US">
                <a:ea typeface="ＭＳ Ｐゴシック" charset="-128"/>
              </a:rPr>
              <a:t>Risk reports on volatility exposure need to show details of exposure bucketed by tenor and strike</a:t>
            </a:r>
          </a:p>
        </p:txBody>
      </p:sp>
      <p:sp>
        <p:nvSpPr>
          <p:cNvPr id="4" name="Slide Number Placeholder 3"/>
          <p:cNvSpPr txBox="1">
            <a:spLocks noGrp="1"/>
          </p:cNvSpPr>
          <p:nvPr/>
        </p:nvSpPr>
        <p:spPr>
          <a:xfrm>
            <a:off x="8077200" y="6356351"/>
            <a:ext cx="2133600" cy="365125"/>
          </a:xfrm>
          <a:prstGeom prst="rect">
            <a:avLst/>
          </a:prstGeom>
          <a:noFill/>
        </p:spPr>
        <p:txBody>
          <a:bodyPr anchor="ctr"/>
          <a:lstStyle/>
          <a:p>
            <a:pPr algn="r">
              <a:defRPr/>
            </a:pPr>
            <a:endParaRPr lang="en-US" sz="1200" dirty="0">
              <a:solidFill>
                <a:schemeClr val="tx1">
                  <a:tint val="75000"/>
                </a:schemeClr>
              </a:solidFill>
            </a:endParaRPr>
          </a:p>
        </p:txBody>
      </p:sp>
      <p:sp>
        <p:nvSpPr>
          <p:cNvPr id="60420"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1D9ED4-DE88-854D-97C4-C9780EE55F92}" type="slidenum">
              <a:rPr lang="en-US" altLang="en-US" sz="1200">
                <a:solidFill>
                  <a:schemeClr val="tx2"/>
                </a:solidFill>
              </a:rPr>
              <a:pPr eaLnBrk="1" hangingPunct="1"/>
              <a:t>24</a:t>
            </a:fld>
            <a:endParaRPr lang="en-US" altLang="en-US" sz="1200">
              <a:solidFill>
                <a:schemeClr val="tx2"/>
              </a:solidFill>
            </a:endParaRPr>
          </a:p>
        </p:txBody>
      </p:sp>
    </p:spTree>
    <p:extLst>
      <p:ext uri="{BB962C8B-B14F-4D97-AF65-F5344CB8AC3E}">
        <p14:creationId xmlns:p14="http://schemas.microsoft.com/office/powerpoint/2010/main" val="16807203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p:nvPr>
        </p:nvSpPr>
        <p:spPr/>
        <p:txBody>
          <a:bodyPr rtlCol="0">
            <a:normAutofit/>
          </a:bodyPr>
          <a:lstStyle/>
          <a:p>
            <a:pPr>
              <a:defRPr/>
            </a:pPr>
            <a:r>
              <a:rPr lang="en-US" dirty="0" smtClean="0">
                <a:solidFill>
                  <a:schemeClr val="tx2">
                    <a:satMod val="200000"/>
                  </a:schemeClr>
                </a:solidFill>
                <a:ea typeface="+mj-ea"/>
                <a:cs typeface="+mj-cs"/>
              </a:rPr>
              <a:t>Option position reporting using the Black-</a:t>
            </a:r>
            <a:r>
              <a:rPr lang="en-US" dirty="0" err="1" smtClean="0">
                <a:solidFill>
                  <a:schemeClr val="tx2">
                    <a:satMod val="200000"/>
                  </a:schemeClr>
                </a:solidFill>
                <a:ea typeface="+mj-ea"/>
                <a:cs typeface="+mj-cs"/>
              </a:rPr>
              <a:t>Scholes</a:t>
            </a:r>
            <a:r>
              <a:rPr lang="en-US" dirty="0" smtClean="0">
                <a:solidFill>
                  <a:schemeClr val="tx2">
                    <a:satMod val="200000"/>
                  </a:schemeClr>
                </a:solidFill>
                <a:ea typeface="+mj-ea"/>
                <a:cs typeface="+mj-cs"/>
              </a:rPr>
              <a:t> Greeks</a:t>
            </a:r>
          </a:p>
        </p:txBody>
      </p:sp>
      <p:sp>
        <p:nvSpPr>
          <p:cNvPr id="62466" name="Rectangle 3"/>
          <p:cNvSpPr>
            <a:spLocks noGrp="1"/>
          </p:cNvSpPr>
          <p:nvPr>
            <p:ph idx="1"/>
          </p:nvPr>
        </p:nvSpPr>
        <p:spPr/>
        <p:txBody>
          <a:bodyPr/>
          <a:lstStyle/>
          <a:p>
            <a:pPr eaLnBrk="1" hangingPunct="1">
              <a:lnSpc>
                <a:spcPct val="70000"/>
              </a:lnSpc>
            </a:pPr>
            <a:r>
              <a:rPr lang="en-US" altLang="en-US" sz="1600">
                <a:ea typeface="ＭＳ Ｐゴシック" charset="-128"/>
              </a:rPr>
              <a:t>The </a:t>
            </a:r>
            <a:r>
              <a:rPr lang="ja-JP" altLang="en-US" sz="1600">
                <a:ea typeface="ＭＳ Ｐゴシック" charset="-128"/>
              </a:rPr>
              <a:t>“</a:t>
            </a:r>
            <a:r>
              <a:rPr lang="en-US" altLang="ja-JP" sz="1600">
                <a:ea typeface="ＭＳ Ｐゴシック" charset="-128"/>
              </a:rPr>
              <a:t>Greeks</a:t>
            </a:r>
            <a:r>
              <a:rPr lang="ja-JP" altLang="en-US" sz="1600">
                <a:ea typeface="ＭＳ Ｐゴシック" charset="-128"/>
              </a:rPr>
              <a:t>”</a:t>
            </a:r>
            <a:r>
              <a:rPr lang="en-US" altLang="ja-JP" sz="1600">
                <a:ea typeface="ＭＳ Ｐゴシック" charset="-128"/>
              </a:rPr>
              <a:t> are the sensitivities of an option portfolio based on changes to the inputs to the BS formula</a:t>
            </a:r>
          </a:p>
          <a:p>
            <a:pPr eaLnBrk="1" hangingPunct="1">
              <a:lnSpc>
                <a:spcPct val="70000"/>
              </a:lnSpc>
            </a:pPr>
            <a:r>
              <a:rPr lang="en-US" altLang="en-US" sz="1600">
                <a:ea typeface="ＭＳ Ｐゴシック" charset="-128"/>
              </a:rPr>
              <a:t>Sensitivities that need to be consolidated with non-option positions	</a:t>
            </a:r>
          </a:p>
          <a:p>
            <a:pPr lvl="1" eaLnBrk="1" hangingPunct="1">
              <a:lnSpc>
                <a:spcPct val="70000"/>
              </a:lnSpc>
            </a:pPr>
            <a:r>
              <a:rPr lang="en-US" altLang="en-US" sz="1600">
                <a:ea typeface="ＭＳ Ｐゴシック" charset="-128"/>
              </a:rPr>
              <a:t>Delta is the sensitivity to a change in asset price</a:t>
            </a:r>
          </a:p>
          <a:p>
            <a:pPr lvl="2" eaLnBrk="1" hangingPunct="1">
              <a:lnSpc>
                <a:spcPct val="70000"/>
              </a:lnSpc>
            </a:pPr>
            <a:r>
              <a:rPr lang="en-US" altLang="en-US" sz="1600">
                <a:ea typeface="ＭＳ Ｐゴシック" charset="-128"/>
              </a:rPr>
              <a:t>Delta is used to consolidate option exposures into position reports for the asset</a:t>
            </a:r>
          </a:p>
          <a:p>
            <a:pPr lvl="2" eaLnBrk="1" hangingPunct="1">
              <a:lnSpc>
                <a:spcPct val="70000"/>
              </a:lnSpc>
            </a:pPr>
            <a:r>
              <a:rPr lang="en-US" altLang="en-US" sz="1600">
                <a:ea typeface="ＭＳ Ｐゴシック" charset="-128"/>
              </a:rPr>
              <a:t>Very important in making sure that undiversifiable exposure to stock indices and government bond price levels is captured</a:t>
            </a:r>
          </a:p>
          <a:p>
            <a:pPr lvl="1" eaLnBrk="1" hangingPunct="1">
              <a:lnSpc>
                <a:spcPct val="70000"/>
              </a:lnSpc>
            </a:pPr>
            <a:r>
              <a:rPr lang="en-US" altLang="en-US" sz="1600">
                <a:ea typeface="ＭＳ Ｐゴシック" charset="-128"/>
              </a:rPr>
              <a:t>Rho is the sensitivity to changes in interest rates</a:t>
            </a:r>
          </a:p>
          <a:p>
            <a:pPr lvl="2" eaLnBrk="1" hangingPunct="1">
              <a:lnSpc>
                <a:spcPct val="70000"/>
              </a:lnSpc>
            </a:pPr>
            <a:r>
              <a:rPr lang="en-US" altLang="en-US" sz="1600">
                <a:ea typeface="ＭＳ Ｐゴシック" charset="-128"/>
              </a:rPr>
              <a:t>Rho is used to consolidate option exposures into interest rate position reports</a:t>
            </a:r>
          </a:p>
          <a:p>
            <a:pPr lvl="2" eaLnBrk="1" hangingPunct="1">
              <a:lnSpc>
                <a:spcPct val="70000"/>
              </a:lnSpc>
            </a:pPr>
            <a:r>
              <a:rPr lang="en-US" altLang="en-US" sz="1600">
                <a:ea typeface="ＭＳ Ｐゴシック" charset="-128"/>
              </a:rPr>
              <a:t>Two interest rate positions may be needed (e.g, Dollars and Euros on an FX option)  </a:t>
            </a:r>
          </a:p>
          <a:p>
            <a:pPr eaLnBrk="1" hangingPunct="1">
              <a:lnSpc>
                <a:spcPct val="70000"/>
              </a:lnSpc>
            </a:pPr>
            <a:r>
              <a:rPr lang="en-US" altLang="en-US" sz="1600">
                <a:ea typeface="ＭＳ Ｐゴシック" charset="-128"/>
              </a:rPr>
              <a:t>Sensitivities that are unique to options</a:t>
            </a:r>
          </a:p>
          <a:p>
            <a:pPr lvl="1" eaLnBrk="1" hangingPunct="1">
              <a:lnSpc>
                <a:spcPct val="70000"/>
              </a:lnSpc>
            </a:pPr>
            <a:r>
              <a:rPr lang="en-US" altLang="en-US" sz="1600">
                <a:ea typeface="ＭＳ Ｐゴシック" charset="-128"/>
              </a:rPr>
              <a:t>Vega is the sensitivity to changes in volatility</a:t>
            </a:r>
          </a:p>
          <a:p>
            <a:pPr lvl="2" eaLnBrk="1" hangingPunct="1">
              <a:lnSpc>
                <a:spcPct val="70000"/>
              </a:lnSpc>
            </a:pPr>
            <a:r>
              <a:rPr lang="en-US" altLang="en-US" sz="1600">
                <a:ea typeface="ＭＳ Ｐゴシック" charset="-128"/>
              </a:rPr>
              <a:t>Exposure to a parallel shift in volatility is the most important risk exposure that is unique to options</a:t>
            </a:r>
          </a:p>
          <a:p>
            <a:pPr lvl="1" eaLnBrk="1" hangingPunct="1">
              <a:lnSpc>
                <a:spcPct val="70000"/>
              </a:lnSpc>
            </a:pPr>
            <a:r>
              <a:rPr lang="en-US" altLang="en-US" sz="1600">
                <a:ea typeface="ＭＳ Ｐゴシック" charset="-128"/>
              </a:rPr>
              <a:t>Theta is sensitivity to changes in time to expiry</a:t>
            </a:r>
          </a:p>
          <a:p>
            <a:pPr lvl="2" eaLnBrk="1" hangingPunct="1">
              <a:lnSpc>
                <a:spcPct val="70000"/>
              </a:lnSpc>
            </a:pPr>
            <a:r>
              <a:rPr lang="en-US" altLang="en-US" sz="1600">
                <a:ea typeface="ＭＳ Ｐゴシック" charset="-128"/>
              </a:rPr>
              <a:t>Theta reports show exposure to time decay – getting closer to expiration of the option with no further price moves</a:t>
            </a:r>
          </a:p>
          <a:p>
            <a:pPr lvl="1" eaLnBrk="1" hangingPunct="1">
              <a:lnSpc>
                <a:spcPct val="70000"/>
              </a:lnSpc>
            </a:pPr>
            <a:r>
              <a:rPr lang="en-US" altLang="en-US" sz="1600">
                <a:ea typeface="ＭＳ Ｐゴシック" charset="-128"/>
              </a:rPr>
              <a:t>Gamma is the sensitivity of delta to a change in asset prices</a:t>
            </a:r>
          </a:p>
          <a:p>
            <a:pPr lvl="2" eaLnBrk="1" hangingPunct="1">
              <a:lnSpc>
                <a:spcPct val="70000"/>
              </a:lnSpc>
            </a:pPr>
            <a:r>
              <a:rPr lang="en-US" altLang="en-US" sz="1600">
                <a:ea typeface="ＭＳ Ｐゴシック" charset="-128"/>
              </a:rPr>
              <a:t>Gamma reports are a first approximation to exposure to jumps in asset prices </a:t>
            </a:r>
          </a:p>
        </p:txBody>
      </p:sp>
      <p:sp>
        <p:nvSpPr>
          <p:cNvPr id="4" name="Slide Number Placeholder 3"/>
          <p:cNvSpPr txBox="1">
            <a:spLocks noGrp="1"/>
          </p:cNvSpPr>
          <p:nvPr/>
        </p:nvSpPr>
        <p:spPr>
          <a:xfrm>
            <a:off x="8077200" y="6356351"/>
            <a:ext cx="2133600" cy="365125"/>
          </a:xfrm>
          <a:prstGeom prst="rect">
            <a:avLst/>
          </a:prstGeom>
          <a:noFill/>
        </p:spPr>
        <p:txBody>
          <a:bodyPr anchor="ctr"/>
          <a:lstStyle/>
          <a:p>
            <a:pPr algn="r">
              <a:defRPr/>
            </a:pPr>
            <a:endParaRPr lang="en-US" sz="1200" dirty="0">
              <a:solidFill>
                <a:schemeClr val="tx1">
                  <a:tint val="75000"/>
                </a:schemeClr>
              </a:solidFill>
            </a:endParaRPr>
          </a:p>
        </p:txBody>
      </p:sp>
      <p:sp>
        <p:nvSpPr>
          <p:cNvPr id="6246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F0E4C86-FD76-E64F-A881-A699E8DA08A7}" type="slidenum">
              <a:rPr lang="en-US" altLang="en-US" sz="1200">
                <a:solidFill>
                  <a:schemeClr val="tx2"/>
                </a:solidFill>
              </a:rPr>
              <a:pPr eaLnBrk="1" hangingPunct="1"/>
              <a:t>25</a:t>
            </a:fld>
            <a:endParaRPr lang="en-US" altLang="en-US" sz="1200">
              <a:solidFill>
                <a:schemeClr val="tx2"/>
              </a:solidFill>
            </a:endParaRPr>
          </a:p>
        </p:txBody>
      </p:sp>
    </p:spTree>
    <p:extLst>
      <p:ext uri="{BB962C8B-B14F-4D97-AF65-F5344CB8AC3E}">
        <p14:creationId xmlns:p14="http://schemas.microsoft.com/office/powerpoint/2010/main" val="17147506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p:nvPr>
        </p:nvSpPr>
        <p:spPr/>
        <p:txBody>
          <a:bodyPr rtlCol="0">
            <a:normAutofit/>
          </a:bodyPr>
          <a:lstStyle/>
          <a:p>
            <a:pPr>
              <a:defRPr/>
            </a:pPr>
            <a:r>
              <a:rPr lang="en-US" dirty="0" smtClean="0">
                <a:solidFill>
                  <a:schemeClr val="tx2">
                    <a:satMod val="200000"/>
                  </a:schemeClr>
                </a:solidFill>
                <a:ea typeface="+mj-ea"/>
                <a:cs typeface="+mj-cs"/>
              </a:rPr>
              <a:t>Option position reporting that goes beyond the Greeks</a:t>
            </a:r>
          </a:p>
        </p:txBody>
      </p:sp>
      <p:sp>
        <p:nvSpPr>
          <p:cNvPr id="64514" name="Rectangle 3"/>
          <p:cNvSpPr>
            <a:spLocks noGrp="1"/>
          </p:cNvSpPr>
          <p:nvPr>
            <p:ph idx="1"/>
          </p:nvPr>
        </p:nvSpPr>
        <p:spPr/>
        <p:txBody>
          <a:bodyPr/>
          <a:lstStyle/>
          <a:p>
            <a:pPr eaLnBrk="1" hangingPunct="1">
              <a:lnSpc>
                <a:spcPct val="80000"/>
              </a:lnSpc>
            </a:pPr>
            <a:r>
              <a:rPr lang="en-US" altLang="en-US" sz="2400">
                <a:ea typeface="ＭＳ Ｐゴシック" charset="-128"/>
              </a:rPr>
              <a:t>Price-volatility matrix reporting</a:t>
            </a:r>
          </a:p>
          <a:p>
            <a:pPr lvl="1" eaLnBrk="1" hangingPunct="1">
              <a:lnSpc>
                <a:spcPct val="80000"/>
              </a:lnSpc>
            </a:pPr>
            <a:r>
              <a:rPr lang="en-US" altLang="en-US" sz="2000">
                <a:ea typeface="ＭＳ Ｐゴシック" charset="-128"/>
              </a:rPr>
              <a:t>Shows the exposure of an options book that is currently delta-hedge (hedged against small changes in asset prices) to different combinations of large changes in asset price and volatility</a:t>
            </a:r>
          </a:p>
          <a:p>
            <a:pPr lvl="1" eaLnBrk="1" hangingPunct="1">
              <a:lnSpc>
                <a:spcPct val="80000"/>
              </a:lnSpc>
            </a:pPr>
            <a:r>
              <a:rPr lang="en-US" altLang="en-US" sz="2000">
                <a:ea typeface="ＭＳ Ｐゴシック" charset="-128"/>
              </a:rPr>
              <a:t>Very important for getting a complete picture of exposure to price jumps (look at Table 11.6 to see a portfolio with 0 gamma and 0 vega that still has exposure to price jumps)</a:t>
            </a:r>
          </a:p>
          <a:p>
            <a:pPr eaLnBrk="1" hangingPunct="1">
              <a:lnSpc>
                <a:spcPct val="80000"/>
              </a:lnSpc>
            </a:pPr>
            <a:r>
              <a:rPr lang="en-US" altLang="en-US" sz="2400">
                <a:ea typeface="ＭＳ Ｐゴシック" charset="-128"/>
              </a:rPr>
              <a:t>Vega bucket reporting</a:t>
            </a:r>
          </a:p>
          <a:p>
            <a:pPr lvl="1" eaLnBrk="1" hangingPunct="1">
              <a:lnSpc>
                <a:spcPct val="80000"/>
              </a:lnSpc>
            </a:pPr>
            <a:r>
              <a:rPr lang="en-US" altLang="en-US" sz="2000">
                <a:ea typeface="ＭＳ Ｐゴシック" charset="-128"/>
              </a:rPr>
              <a:t>The principal exposure to volatility changes is picked up by the vega measure</a:t>
            </a:r>
          </a:p>
          <a:p>
            <a:pPr lvl="1" eaLnBrk="1" hangingPunct="1">
              <a:lnSpc>
                <a:spcPct val="80000"/>
              </a:lnSpc>
            </a:pPr>
            <a:r>
              <a:rPr lang="en-US" altLang="en-US" sz="2000">
                <a:ea typeface="ＭＳ Ｐゴシック" charset="-128"/>
              </a:rPr>
              <a:t>Basis risks between options of different maturities requires bucketing vega by time to expiry</a:t>
            </a:r>
          </a:p>
          <a:p>
            <a:pPr lvl="1" eaLnBrk="1" hangingPunct="1">
              <a:lnSpc>
                <a:spcPct val="80000"/>
              </a:lnSpc>
            </a:pPr>
            <a:r>
              <a:rPr lang="en-US" altLang="en-US" sz="2000">
                <a:ea typeface="ＭＳ Ｐゴシック" charset="-128"/>
              </a:rPr>
              <a:t>Basis risks between options of different strikes requires bucketing vega by strike</a:t>
            </a:r>
          </a:p>
        </p:txBody>
      </p:sp>
      <p:sp>
        <p:nvSpPr>
          <p:cNvPr id="4" name="Slide Number Placeholder 3"/>
          <p:cNvSpPr txBox="1">
            <a:spLocks noGrp="1"/>
          </p:cNvSpPr>
          <p:nvPr/>
        </p:nvSpPr>
        <p:spPr>
          <a:xfrm>
            <a:off x="8077200" y="6356351"/>
            <a:ext cx="2133600" cy="365125"/>
          </a:xfrm>
          <a:prstGeom prst="rect">
            <a:avLst/>
          </a:prstGeom>
          <a:noFill/>
        </p:spPr>
        <p:txBody>
          <a:bodyPr anchor="ctr"/>
          <a:lstStyle/>
          <a:p>
            <a:pPr algn="r">
              <a:defRPr/>
            </a:pPr>
            <a:endParaRPr lang="en-US" sz="1200" dirty="0">
              <a:solidFill>
                <a:schemeClr val="tx1">
                  <a:tint val="75000"/>
                </a:schemeClr>
              </a:solidFill>
            </a:endParaRPr>
          </a:p>
        </p:txBody>
      </p:sp>
      <p:sp>
        <p:nvSpPr>
          <p:cNvPr id="64516"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68633AC-ED10-7B40-8015-23BC231EDA45}" type="slidenum">
              <a:rPr lang="en-US" altLang="en-US" sz="1200">
                <a:solidFill>
                  <a:schemeClr val="tx2"/>
                </a:solidFill>
              </a:rPr>
              <a:pPr eaLnBrk="1" hangingPunct="1"/>
              <a:t>26</a:t>
            </a:fld>
            <a:endParaRPr lang="en-US" altLang="en-US" sz="1200">
              <a:solidFill>
                <a:schemeClr val="tx2"/>
              </a:solidFill>
            </a:endParaRPr>
          </a:p>
        </p:txBody>
      </p:sp>
    </p:spTree>
    <p:extLst>
      <p:ext uri="{BB962C8B-B14F-4D97-AF65-F5344CB8AC3E}">
        <p14:creationId xmlns:p14="http://schemas.microsoft.com/office/powerpoint/2010/main" val="18211312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a:defRPr/>
            </a:pPr>
            <a:r>
              <a:rPr lang="en-US" sz="3200" dirty="0">
                <a:solidFill>
                  <a:schemeClr val="tx2">
                    <a:satMod val="200000"/>
                  </a:schemeClr>
                </a:solidFill>
              </a:rPr>
              <a:t>How do we know that these fixes to BSM can be used to control risk?</a:t>
            </a:r>
          </a:p>
        </p:txBody>
      </p:sp>
      <p:sp>
        <p:nvSpPr>
          <p:cNvPr id="70658" name="Content Placeholder 2"/>
          <p:cNvSpPr>
            <a:spLocks noGrp="1"/>
          </p:cNvSpPr>
          <p:nvPr>
            <p:ph idx="1"/>
          </p:nvPr>
        </p:nvSpPr>
        <p:spPr/>
        <p:txBody>
          <a:bodyPr/>
          <a:lstStyle/>
          <a:p>
            <a:pPr eaLnBrk="1" hangingPunct="1">
              <a:lnSpc>
                <a:spcPct val="80000"/>
              </a:lnSpc>
            </a:pPr>
            <a:r>
              <a:rPr lang="en-US" altLang="en-US" sz="2600">
                <a:ea typeface="ＭＳ Ｐゴシック" charset="-128"/>
              </a:rPr>
              <a:t>Historical experience shows there have been no major blow-ups due to market-making in reasonably liquid vanilla options</a:t>
            </a:r>
          </a:p>
          <a:p>
            <a:pPr eaLnBrk="1" hangingPunct="1">
              <a:lnSpc>
                <a:spcPct val="80000"/>
              </a:lnSpc>
            </a:pPr>
            <a:r>
              <a:rPr lang="en-US" altLang="en-US" sz="2600">
                <a:ea typeface="ＭＳ Ｐゴシック" charset="-128"/>
              </a:rPr>
              <a:t>Simulations can be performed to show that while risk has not been eliminated it has been reduced to controllable levels (see section 11.3 for details)</a:t>
            </a:r>
          </a:p>
          <a:p>
            <a:pPr eaLnBrk="1" hangingPunct="1">
              <a:lnSpc>
                <a:spcPct val="80000"/>
              </a:lnSpc>
            </a:pPr>
            <a:r>
              <a:rPr lang="en-US" altLang="en-US" sz="2600">
                <a:ea typeface="ＭＳ Ｐゴシック" charset="-128"/>
              </a:rPr>
              <a:t>Adequate risk control requires frequent (but not continuous) trading in a liquid underlying asset and infrequent trading in a less liquid (but somewhat liquid) set of options with strike and tenor characteristics that reasonably approximate the options being hedged </a:t>
            </a:r>
          </a:p>
        </p:txBody>
      </p:sp>
      <p:sp>
        <p:nvSpPr>
          <p:cNvPr id="7065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66AC638-57C0-724B-836F-C1B0E7E8C284}" type="slidenum">
              <a:rPr lang="en-US" altLang="en-US" sz="1200">
                <a:solidFill>
                  <a:schemeClr val="tx2"/>
                </a:solidFill>
              </a:rPr>
              <a:pPr eaLnBrk="1" hangingPunct="1"/>
              <a:t>27</a:t>
            </a:fld>
            <a:endParaRPr lang="en-US" altLang="en-US" sz="1200">
              <a:solidFill>
                <a:schemeClr val="tx2"/>
              </a:solidFill>
            </a:endParaRPr>
          </a:p>
        </p:txBody>
      </p:sp>
    </p:spTree>
    <p:extLst>
      <p:ext uri="{BB962C8B-B14F-4D97-AF65-F5344CB8AC3E}">
        <p14:creationId xmlns:p14="http://schemas.microsoft.com/office/powerpoint/2010/main" val="19095556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a:defRPr/>
            </a:pPr>
            <a:r>
              <a:rPr lang="en-US" dirty="0" smtClean="0">
                <a:solidFill>
                  <a:schemeClr val="tx2">
                    <a:satMod val="200000"/>
                  </a:schemeClr>
                </a:solidFill>
                <a:ea typeface="+mj-ea"/>
                <a:cs typeface="+mj-cs"/>
              </a:rPr>
              <a:t>Estimating Illiquid Instrument Risk</a:t>
            </a:r>
          </a:p>
        </p:txBody>
      </p:sp>
      <p:sp>
        <p:nvSpPr>
          <p:cNvPr id="16387" name="Content Placeholder 2"/>
          <p:cNvSpPr>
            <a:spLocks noGrp="1"/>
          </p:cNvSpPr>
          <p:nvPr>
            <p:ph idx="1"/>
          </p:nvPr>
        </p:nvSpPr>
        <p:spPr/>
        <p:txBody>
          <a:bodyPr>
            <a:normAutofit lnSpcReduction="10000"/>
          </a:bodyPr>
          <a:lstStyle/>
          <a:p>
            <a:pPr marL="411480">
              <a:lnSpc>
                <a:spcPct val="80000"/>
              </a:lnSpc>
              <a:buFont typeface="Wingdings"/>
              <a:buChar char=""/>
              <a:defRPr/>
            </a:pPr>
            <a:r>
              <a:rPr lang="en-US" sz="2400" dirty="0"/>
              <a:t>Model difference between actual product and liquid proxy to create conservative valuation assumptions</a:t>
            </a:r>
          </a:p>
          <a:p>
            <a:pPr marL="740664" lvl="1">
              <a:lnSpc>
                <a:spcPct val="80000"/>
              </a:lnSpc>
              <a:buFont typeface="Wingdings"/>
              <a:buChar char=""/>
              <a:defRPr/>
            </a:pPr>
            <a:r>
              <a:rPr lang="en-US" b="1" dirty="0"/>
              <a:t>Modeling of differences must go all the way to final payout and must reflect the possibility that the model used for pricing and trading the product may be wrong </a:t>
            </a:r>
            <a:r>
              <a:rPr lang="en-US" dirty="0"/>
              <a:t> </a:t>
            </a:r>
          </a:p>
          <a:p>
            <a:pPr marL="740664" lvl="1">
              <a:lnSpc>
                <a:spcPct val="80000"/>
              </a:lnSpc>
              <a:buFont typeface="Wingdings"/>
              <a:buChar char=""/>
              <a:defRPr/>
            </a:pPr>
            <a:r>
              <a:rPr lang="en-US" b="1" dirty="0"/>
              <a:t>Modeling should be by Monte Carlo simulation to reflect a full range of possible outcomes</a:t>
            </a:r>
            <a:endParaRPr lang="en-US" dirty="0"/>
          </a:p>
          <a:p>
            <a:pPr marL="740664" lvl="1">
              <a:lnSpc>
                <a:spcPct val="80000"/>
              </a:lnSpc>
              <a:buFont typeface="Wingdings"/>
              <a:buChar char=""/>
              <a:defRPr/>
            </a:pPr>
            <a:r>
              <a:rPr lang="en-US" dirty="0" err="1"/>
              <a:t>Derman</a:t>
            </a:r>
            <a:r>
              <a:rPr lang="en-US" dirty="0"/>
              <a:t> recommends a full simulation that includes both underlying behavior and trader hedging strategy. This represents an ideal that may sometimes be difficult to achieve in practice. </a:t>
            </a:r>
          </a:p>
          <a:p>
            <a:pPr marL="740664" lvl="1">
              <a:lnSpc>
                <a:spcPct val="80000"/>
              </a:lnSpc>
              <a:buFont typeface="Wingdings"/>
              <a:buChar char=""/>
              <a:defRPr/>
            </a:pPr>
            <a:r>
              <a:rPr lang="en-US" dirty="0"/>
              <a:t>Simulation by assuming infrequent </a:t>
            </a:r>
            <a:r>
              <a:rPr lang="en-US" dirty="0" err="1"/>
              <a:t>rehedging</a:t>
            </a:r>
            <a:r>
              <a:rPr lang="en-US" dirty="0"/>
              <a:t> can make use of more public information and can be easier to implement, but at a cost of greater conservatism, since the full range of trader hedging strategies will not be captured.</a:t>
            </a:r>
          </a:p>
          <a:p>
            <a:pPr marL="411480">
              <a:buFont typeface="Wingdings"/>
              <a:buChar char=""/>
              <a:defRPr/>
            </a:pPr>
            <a:endParaRPr lang="en-US" dirty="0" smtClean="0">
              <a:ea typeface="+mn-ea"/>
              <a:cs typeface="+mn-cs"/>
            </a:endParaRPr>
          </a:p>
        </p:txBody>
      </p:sp>
      <p:sp>
        <p:nvSpPr>
          <p:cNvPr id="5325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ED518F1-5FEA-AB46-B9B0-B41DDC65256F}" type="slidenum">
              <a:rPr lang="en-US" altLang="en-US" sz="1200">
                <a:solidFill>
                  <a:schemeClr val="tx2"/>
                </a:solidFill>
              </a:rPr>
              <a:pPr eaLnBrk="1" hangingPunct="1"/>
              <a:t>28</a:t>
            </a:fld>
            <a:endParaRPr lang="en-US" altLang="en-US" sz="1200">
              <a:solidFill>
                <a:schemeClr val="tx2"/>
              </a:solidFill>
            </a:endParaRPr>
          </a:p>
        </p:txBody>
      </p:sp>
    </p:spTree>
    <p:extLst>
      <p:ext uri="{BB962C8B-B14F-4D97-AF65-F5344CB8AC3E}">
        <p14:creationId xmlns:p14="http://schemas.microsoft.com/office/powerpoint/2010/main" val="101208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00" y="0"/>
            <a:ext cx="9531458" cy="6858000"/>
          </a:xfrm>
          <a:prstGeom prst="rect">
            <a:avLst/>
          </a:prstGeom>
        </p:spPr>
      </p:pic>
    </p:spTree>
    <p:extLst>
      <p:ext uri="{BB962C8B-B14F-4D97-AF65-F5344CB8AC3E}">
        <p14:creationId xmlns:p14="http://schemas.microsoft.com/office/powerpoint/2010/main" val="18254509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83809"/>
            <a:ext cx="12192000" cy="5890381"/>
          </a:xfrm>
          <a:prstGeom prst="rect">
            <a:avLst/>
          </a:prstGeom>
        </p:spPr>
      </p:pic>
    </p:spTree>
    <p:extLst>
      <p:ext uri="{BB962C8B-B14F-4D97-AF65-F5344CB8AC3E}">
        <p14:creationId xmlns:p14="http://schemas.microsoft.com/office/powerpoint/2010/main" val="9117074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100" y="0"/>
            <a:ext cx="9550570" cy="6858000"/>
          </a:xfrm>
          <a:prstGeom prst="rect">
            <a:avLst/>
          </a:prstGeom>
        </p:spPr>
      </p:pic>
    </p:spTree>
    <p:extLst>
      <p:ext uri="{BB962C8B-B14F-4D97-AF65-F5344CB8AC3E}">
        <p14:creationId xmlns:p14="http://schemas.microsoft.com/office/powerpoint/2010/main" val="4878727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rtlCol="0">
            <a:normAutofit/>
          </a:bodyPr>
          <a:lstStyle/>
          <a:p>
            <a:pPr>
              <a:defRPr/>
            </a:pPr>
            <a:r>
              <a:rPr lang="en-US" dirty="0" smtClean="0">
                <a:solidFill>
                  <a:schemeClr val="tx2">
                    <a:satMod val="200000"/>
                  </a:schemeClr>
                </a:solidFill>
                <a:ea typeface="+mj-ea"/>
                <a:cs typeface="+mj-cs"/>
              </a:rPr>
              <a:t>Liquid proxy example: Illiquid swap [Section 10.2.2]</a:t>
            </a:r>
          </a:p>
        </p:txBody>
      </p:sp>
      <p:sp>
        <p:nvSpPr>
          <p:cNvPr id="77826" name="Rectangle 3"/>
          <p:cNvSpPr>
            <a:spLocks noGrp="1" noChangeArrowheads="1"/>
          </p:cNvSpPr>
          <p:nvPr>
            <p:ph idx="1"/>
          </p:nvPr>
        </p:nvSpPr>
        <p:spPr/>
        <p:txBody>
          <a:bodyPr/>
          <a:lstStyle/>
          <a:p>
            <a:pPr eaLnBrk="1" hangingPunct="1">
              <a:lnSpc>
                <a:spcPct val="60000"/>
              </a:lnSpc>
              <a:buFontTx/>
              <a:buNone/>
            </a:pPr>
            <a:r>
              <a:rPr lang="en-US" altLang="en-US" sz="1400" b="1">
                <a:ea typeface="ＭＳ Ｐゴシック" charset="-128"/>
              </a:rPr>
              <a:t> </a:t>
            </a:r>
          </a:p>
          <a:p>
            <a:pPr eaLnBrk="1" hangingPunct="1">
              <a:lnSpc>
                <a:spcPct val="60000"/>
              </a:lnSpc>
            </a:pPr>
            <a:r>
              <a:rPr lang="en-US" altLang="en-US" sz="2100">
                <a:ea typeface="ＭＳ Ｐゴシック" charset="-128"/>
              </a:rPr>
              <a:t>Suppose there is a liquid two-way market in a certain currency</a:t>
            </a:r>
            <a:r>
              <a:rPr lang="ja-JP" altLang="en-US" sz="2100">
                <a:ea typeface="ＭＳ Ｐゴシック" charset="-128"/>
              </a:rPr>
              <a:t>’</a:t>
            </a:r>
            <a:r>
              <a:rPr lang="en-US" altLang="ja-JP" sz="2100">
                <a:ea typeface="ＭＳ Ｐゴシック" charset="-128"/>
              </a:rPr>
              <a:t>s swaps out to 7 years, but only a one-way market to pay 10 year fixed </a:t>
            </a:r>
          </a:p>
          <a:p>
            <a:pPr eaLnBrk="1" hangingPunct="1">
              <a:lnSpc>
                <a:spcPct val="60000"/>
              </a:lnSpc>
            </a:pPr>
            <a:r>
              <a:rPr lang="en-US" altLang="en-US" sz="2100">
                <a:ea typeface="ＭＳ Ｐゴシック" charset="-128"/>
              </a:rPr>
              <a:t>A full simulation of a hedging strategy could be quite complex.</a:t>
            </a:r>
          </a:p>
          <a:p>
            <a:pPr eaLnBrk="1" hangingPunct="1">
              <a:lnSpc>
                <a:spcPct val="60000"/>
              </a:lnSpc>
            </a:pPr>
            <a:r>
              <a:rPr lang="en-US" altLang="en-US" sz="2100">
                <a:ea typeface="ＭＳ Ｐゴシック" charset="-128"/>
              </a:rPr>
              <a:t>An alternative is to use a 7-year swap as the liquid proxy for the 10-year swap and conservatively estimate the illiquid piece as the cost of a one-time trade, 3 years from now, to reverse a 4-year swap and put on a 7-year swap (this is called a </a:t>
            </a:r>
            <a:r>
              <a:rPr lang="ja-JP" altLang="en-US" sz="2100">
                <a:ea typeface="ＭＳ Ｐゴシック" charset="-128"/>
              </a:rPr>
              <a:t>“</a:t>
            </a:r>
            <a:r>
              <a:rPr lang="en-US" altLang="ja-JP" sz="2100">
                <a:ea typeface="ＭＳ Ｐゴシック" charset="-128"/>
              </a:rPr>
              <a:t>stack-and-roll</a:t>
            </a:r>
            <a:r>
              <a:rPr lang="ja-JP" altLang="en-US" sz="2100">
                <a:ea typeface="ＭＳ Ｐゴシック" charset="-128"/>
              </a:rPr>
              <a:t>”</a:t>
            </a:r>
            <a:r>
              <a:rPr lang="en-US" altLang="ja-JP" sz="2100">
                <a:ea typeface="ＭＳ Ｐゴシック" charset="-128"/>
              </a:rPr>
              <a:t>)</a:t>
            </a:r>
          </a:p>
          <a:p>
            <a:pPr eaLnBrk="1" hangingPunct="1">
              <a:lnSpc>
                <a:spcPct val="60000"/>
              </a:lnSpc>
            </a:pPr>
            <a:r>
              <a:rPr lang="en-US" altLang="en-US" sz="2100">
                <a:ea typeface="ＭＳ Ｐゴシック" charset="-128"/>
              </a:rPr>
              <a:t>Every day for which public liquid quotes of 4 and 7 year swap rates are available contributes an independent data point for estimating this cost</a:t>
            </a:r>
            <a:endParaRPr lang="en-US" altLang="en-US" sz="2100" b="1" i="1">
              <a:ea typeface="ＭＳ Ｐゴシック" charset="-128"/>
            </a:endParaRPr>
          </a:p>
          <a:p>
            <a:pPr eaLnBrk="1" hangingPunct="1">
              <a:lnSpc>
                <a:spcPct val="60000"/>
              </a:lnSpc>
            </a:pPr>
            <a:r>
              <a:rPr lang="en-US" altLang="en-US" sz="2100">
                <a:ea typeface="ＭＳ Ｐゴシック" charset="-128"/>
              </a:rPr>
              <a:t>If the liquid market only extends to 5 years, you would need two trades: a 2 year swap into a 5 year swap in 3 years, followed by a 3 year swap into a 5 year swap after 2 more years</a:t>
            </a:r>
          </a:p>
          <a:p>
            <a:pPr eaLnBrk="1" hangingPunct="1">
              <a:lnSpc>
                <a:spcPct val="60000"/>
              </a:lnSpc>
            </a:pPr>
            <a:r>
              <a:rPr lang="en-US" altLang="en-US" sz="2100">
                <a:ea typeface="ＭＳ Ｐゴシック" charset="-128"/>
              </a:rPr>
              <a:t>This approach generalizes to illiquid maturity options, though a range of strikes needs to be used to offset the impact of price changes prior to the one-time trade date and the full vol-surface (skew as well as time) needs to be considered </a:t>
            </a:r>
          </a:p>
        </p:txBody>
      </p:sp>
      <p:sp>
        <p:nvSpPr>
          <p:cNvPr id="7782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200">
                <a:solidFill>
                  <a:schemeClr val="tx2"/>
                </a:solidFill>
              </a:rPr>
              <a:t>18</a:t>
            </a:r>
          </a:p>
          <a:p>
            <a:pPr eaLnBrk="1" hangingPunct="1"/>
            <a:endParaRPr lang="en-US" altLang="en-US" sz="1200">
              <a:solidFill>
                <a:schemeClr val="tx2"/>
              </a:solidFill>
            </a:endParaRPr>
          </a:p>
        </p:txBody>
      </p:sp>
      <p:sp>
        <p:nvSpPr>
          <p:cNvPr id="20482" name="Rectangle 6"/>
          <p:cNvSpPr txBox="1">
            <a:spLocks noGrp="1" noChangeArrowheads="1"/>
          </p:cNvSpPr>
          <p:nvPr/>
        </p:nvSpPr>
        <p:spPr>
          <a:xfrm>
            <a:off x="8077200" y="6356351"/>
            <a:ext cx="2133600" cy="365125"/>
          </a:xfrm>
          <a:prstGeom prst="rect">
            <a:avLst/>
          </a:prstGeom>
          <a:noFill/>
        </p:spPr>
        <p:txBody>
          <a:bodyPr anchor="ctr"/>
          <a:lstStyle/>
          <a:p>
            <a:pPr algn="r">
              <a:defRPr/>
            </a:pPr>
            <a:endParaRPr lang="en-US" sz="1200" dirty="0">
              <a:solidFill>
                <a:schemeClr val="tx1">
                  <a:tint val="75000"/>
                </a:schemeClr>
              </a:solidFill>
            </a:endParaRPr>
          </a:p>
        </p:txBody>
      </p:sp>
    </p:spTree>
    <p:extLst>
      <p:ext uri="{BB962C8B-B14F-4D97-AF65-F5344CB8AC3E}">
        <p14:creationId xmlns:p14="http://schemas.microsoft.com/office/powerpoint/2010/main" val="13777535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Rectangle 2"/>
          <p:cNvSpPr>
            <a:spLocks noGrp="1" noChangeArrowheads="1"/>
          </p:cNvSpPr>
          <p:nvPr>
            <p:ph type="title" idx="4294967295"/>
          </p:nvPr>
        </p:nvSpPr>
        <p:spPr>
          <a:xfrm>
            <a:off x="1524000" y="274638"/>
            <a:ext cx="8229600" cy="1143000"/>
          </a:xfrm>
        </p:spPr>
        <p:txBody>
          <a:bodyPr/>
          <a:lstStyle/>
          <a:p>
            <a:pPr>
              <a:defRPr/>
            </a:pPr>
            <a:r>
              <a:rPr lang="en-US" sz="3600" dirty="0">
                <a:solidFill>
                  <a:schemeClr val="tx2">
                    <a:satMod val="200000"/>
                  </a:schemeClr>
                </a:solidFill>
              </a:rPr>
              <a:t>Liquid proxy example: barrier </a:t>
            </a:r>
            <a:r>
              <a:rPr lang="en-US" sz="3600" dirty="0" smtClean="0">
                <a:solidFill>
                  <a:schemeClr val="tx2">
                    <a:satMod val="200000"/>
                  </a:schemeClr>
                </a:solidFill>
              </a:rPr>
              <a:t>options</a:t>
            </a:r>
            <a:endParaRPr lang="en-US" sz="3600" dirty="0">
              <a:solidFill>
                <a:schemeClr val="tx2">
                  <a:satMod val="200000"/>
                </a:schemeClr>
              </a:solidFill>
            </a:endParaRPr>
          </a:p>
        </p:txBody>
      </p:sp>
      <p:sp>
        <p:nvSpPr>
          <p:cNvPr id="81922" name="Rectangle 3"/>
          <p:cNvSpPr>
            <a:spLocks noGrp="1" noChangeArrowheads="1"/>
          </p:cNvSpPr>
          <p:nvPr>
            <p:ph type="body" idx="4294967295"/>
          </p:nvPr>
        </p:nvSpPr>
        <p:spPr>
          <a:xfrm>
            <a:off x="1524000" y="1219201"/>
            <a:ext cx="8229600" cy="4906963"/>
          </a:xfrm>
        </p:spPr>
        <p:txBody>
          <a:bodyPr>
            <a:normAutofit fontScale="92500" lnSpcReduction="10000"/>
          </a:bodyPr>
          <a:lstStyle/>
          <a:p>
            <a:pPr eaLnBrk="1" hangingPunct="1">
              <a:lnSpc>
                <a:spcPct val="80000"/>
              </a:lnSpc>
              <a:buFontTx/>
              <a:buNone/>
            </a:pPr>
            <a:endParaRPr lang="en-US" altLang="en-US" sz="2000" b="1">
              <a:ea typeface="ＭＳ Ｐゴシック" charset="-128"/>
            </a:endParaRPr>
          </a:p>
          <a:p>
            <a:pPr lvl="1" eaLnBrk="1" hangingPunct="1">
              <a:lnSpc>
                <a:spcPct val="80000"/>
              </a:lnSpc>
              <a:buFontTx/>
              <a:buChar char="•"/>
            </a:pPr>
            <a:r>
              <a:rPr lang="en-US" altLang="en-US" sz="2000">
                <a:ea typeface="ＭＳ Ｐゴシック" charset="-128"/>
              </a:rPr>
              <a:t>Suppose there is a one-way market for selling a down-and-out call option (a call option that has zero payoff if the asset price goes below a certain barrier any time during the life of the option)</a:t>
            </a:r>
          </a:p>
          <a:p>
            <a:pPr lvl="1" eaLnBrk="1" hangingPunct="1">
              <a:lnSpc>
                <a:spcPct val="80000"/>
              </a:lnSpc>
              <a:buFontTx/>
              <a:buChar char="•"/>
            </a:pPr>
            <a:r>
              <a:rPr lang="en-US" altLang="en-US" sz="2000">
                <a:ea typeface="ＭＳ Ｐゴシック" charset="-128"/>
              </a:rPr>
              <a:t>A liquid proxy would be selling a European call option with the same strike and expiry date as the barrier option along with the purchase of  European put options struck below the barrier </a:t>
            </a:r>
          </a:p>
          <a:p>
            <a:pPr lvl="1" eaLnBrk="1" hangingPunct="1">
              <a:lnSpc>
                <a:spcPct val="80000"/>
              </a:lnSpc>
              <a:buFontTx/>
              <a:buChar char="•"/>
            </a:pPr>
            <a:r>
              <a:rPr lang="en-US" altLang="en-US" sz="2000">
                <a:ea typeface="ＭＳ Ｐゴシック" charset="-128"/>
              </a:rPr>
              <a:t>If the barrier is never struck, the puts expire worthless</a:t>
            </a:r>
          </a:p>
          <a:p>
            <a:pPr lvl="1" eaLnBrk="1" hangingPunct="1">
              <a:lnSpc>
                <a:spcPct val="80000"/>
              </a:lnSpc>
              <a:buFontTx/>
              <a:buChar char="•"/>
            </a:pPr>
            <a:r>
              <a:rPr lang="en-US" altLang="en-US" sz="2000">
                <a:ea typeface="ＭＳ Ｐゴシック" charset="-128"/>
              </a:rPr>
              <a:t>Estimate the illiquid piece by the cost of reversing the European call and put positions at the time the barrier is hit, relative to a set of scenarios</a:t>
            </a:r>
          </a:p>
          <a:p>
            <a:pPr lvl="2" eaLnBrk="1" hangingPunct="1">
              <a:lnSpc>
                <a:spcPct val="80000"/>
              </a:lnSpc>
              <a:buFontTx/>
              <a:buChar char="•"/>
            </a:pPr>
            <a:r>
              <a:rPr lang="en-US" altLang="en-US">
                <a:ea typeface="ＭＳ Ｐゴシック" charset="-128"/>
              </a:rPr>
              <a:t>Each scenario would specify the time the barrier is hit, the level of implied volatility at the time the barrier is hit, the volatility skew at the time the barrier is hit, and the slope of the forward price curve (the drift) at the time the barrier is hit</a:t>
            </a:r>
          </a:p>
          <a:p>
            <a:pPr lvl="1" eaLnBrk="1" hangingPunct="1">
              <a:lnSpc>
                <a:spcPct val="80000"/>
              </a:lnSpc>
              <a:buFontTx/>
              <a:buChar char="•"/>
            </a:pPr>
            <a:r>
              <a:rPr lang="en-US" altLang="en-US" sz="2000">
                <a:ea typeface="ＭＳ Ｐゴシック" charset="-128"/>
              </a:rPr>
              <a:t>The representation by the liquid proxy allows correct representation in risk reports showing sensitivity to volatility level and volatility skew.</a:t>
            </a:r>
          </a:p>
          <a:p>
            <a:pPr lvl="1" eaLnBrk="1" hangingPunct="1">
              <a:lnSpc>
                <a:spcPct val="80000"/>
              </a:lnSpc>
              <a:buFontTx/>
              <a:buChar char="•"/>
            </a:pPr>
            <a:r>
              <a:rPr lang="en-US" altLang="en-US" sz="2000">
                <a:ea typeface="ＭＳ Ｐゴシック" charset="-128"/>
              </a:rPr>
              <a:t>This is similar to Peter Carr</a:t>
            </a:r>
            <a:r>
              <a:rPr lang="ja-JP" altLang="en-US" sz="2000">
                <a:ea typeface="ＭＳ Ｐゴシック" charset="-128"/>
              </a:rPr>
              <a:t>’</a:t>
            </a:r>
            <a:r>
              <a:rPr lang="en-US" altLang="ja-JP" sz="2000">
                <a:ea typeface="ＭＳ Ｐゴシック" charset="-128"/>
              </a:rPr>
              <a:t>s approach (and gives the same results when volatility skew and drift are zero) but may utilize more expiry dates for the puts and explicitly simulates hedge slippage costs for varying volatility skew and drift</a:t>
            </a:r>
            <a:endParaRPr lang="en-US" altLang="en-US" sz="2000">
              <a:ea typeface="ＭＳ Ｐゴシック" charset="-128"/>
            </a:endParaRPr>
          </a:p>
        </p:txBody>
      </p:sp>
      <p:sp>
        <p:nvSpPr>
          <p:cNvPr id="22530" name="Rectangle 6"/>
          <p:cNvSpPr txBox="1">
            <a:spLocks noGrp="1" noChangeArrowheads="1"/>
          </p:cNvSpPr>
          <p:nvPr/>
        </p:nvSpPr>
        <p:spPr>
          <a:xfrm>
            <a:off x="8077200" y="6356351"/>
            <a:ext cx="2133600" cy="365125"/>
          </a:xfrm>
          <a:prstGeom prst="rect">
            <a:avLst/>
          </a:prstGeom>
          <a:noFill/>
        </p:spPr>
        <p:txBody>
          <a:bodyPr anchor="ctr"/>
          <a:lstStyle/>
          <a:p>
            <a:pPr algn="r">
              <a:defRPr/>
            </a:pPr>
            <a:endParaRPr lang="en-US" sz="1200" dirty="0">
              <a:solidFill>
                <a:schemeClr val="tx1">
                  <a:tint val="75000"/>
                </a:schemeClr>
              </a:solidFill>
            </a:endParaRPr>
          </a:p>
        </p:txBody>
      </p:sp>
      <p:sp>
        <p:nvSpPr>
          <p:cNvPr id="81924" name="Slide Number Placeholder 3"/>
          <p:cNvSpPr txBox="1">
            <a:spLocks noGrp="1"/>
          </p:cNvSpPr>
          <p:nvPr/>
        </p:nvSpPr>
        <p:spPr bwMode="auto">
          <a:xfrm>
            <a:off x="807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endParaRPr lang="en-US" altLang="en-US" sz="1400">
              <a:latin typeface="Calibri" charset="0"/>
            </a:endParaRPr>
          </a:p>
        </p:txBody>
      </p:sp>
      <p:sp>
        <p:nvSpPr>
          <p:cNvPr id="81925" name="Rectangle 6"/>
          <p:cNvSpPr txBox="1">
            <a:spLocks noGrp="1" noChangeArrowheads="1"/>
          </p:cNvSpPr>
          <p:nvPr/>
        </p:nvSpPr>
        <p:spPr bwMode="auto">
          <a:xfrm>
            <a:off x="807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endParaRPr lang="en-US" altLang="en-US" sz="1400">
              <a:latin typeface="Calibri" charset="0"/>
            </a:endParaRPr>
          </a:p>
        </p:txBody>
      </p:sp>
      <p:sp>
        <p:nvSpPr>
          <p:cNvPr id="81926"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F45F5A9-A4F7-DE42-B261-166D696A3F91}" type="slidenum">
              <a:rPr lang="en-US" altLang="en-US" sz="1200">
                <a:solidFill>
                  <a:schemeClr val="tx2"/>
                </a:solidFill>
              </a:rPr>
              <a:pPr eaLnBrk="1" hangingPunct="1"/>
              <a:t>32</a:t>
            </a:fld>
            <a:endParaRPr lang="en-US" altLang="en-US" sz="1200">
              <a:solidFill>
                <a:schemeClr val="tx2"/>
              </a:solidFill>
            </a:endParaRPr>
          </a:p>
        </p:txBody>
      </p:sp>
    </p:spTree>
    <p:extLst>
      <p:ext uri="{BB962C8B-B14F-4D97-AF65-F5344CB8AC3E}">
        <p14:creationId xmlns:p14="http://schemas.microsoft.com/office/powerpoint/2010/main" val="16446439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2" name="Rectangle 2"/>
          <p:cNvSpPr>
            <a:spLocks noGrp="1" noChangeArrowheads="1"/>
          </p:cNvSpPr>
          <p:nvPr>
            <p:ph type="title" idx="4294967295"/>
          </p:nvPr>
        </p:nvSpPr>
        <p:spPr>
          <a:xfrm>
            <a:off x="1524000" y="304800"/>
            <a:ext cx="8229600" cy="1143000"/>
          </a:xfrm>
        </p:spPr>
        <p:txBody>
          <a:bodyPr/>
          <a:lstStyle/>
          <a:p>
            <a:pPr>
              <a:defRPr/>
            </a:pPr>
            <a:r>
              <a:rPr lang="en-US" sz="3200" dirty="0">
                <a:solidFill>
                  <a:schemeClr val="tx2">
                    <a:satMod val="200000"/>
                  </a:schemeClr>
                </a:solidFill>
              </a:rPr>
              <a:t>Liquid proxy example: </a:t>
            </a:r>
            <a:r>
              <a:rPr lang="en-US" sz="3200" dirty="0" smtClean="0">
                <a:solidFill>
                  <a:schemeClr val="tx2">
                    <a:satMod val="200000"/>
                  </a:schemeClr>
                </a:solidFill>
              </a:rPr>
              <a:t>digital</a:t>
            </a:r>
            <a:endParaRPr lang="en-US" sz="3200" dirty="0">
              <a:solidFill>
                <a:schemeClr val="tx2">
                  <a:satMod val="200000"/>
                </a:schemeClr>
              </a:solidFill>
            </a:endParaRPr>
          </a:p>
        </p:txBody>
      </p:sp>
      <p:sp>
        <p:nvSpPr>
          <p:cNvPr id="79874" name="Rectangle 3"/>
          <p:cNvSpPr>
            <a:spLocks noGrp="1" noChangeArrowheads="1"/>
          </p:cNvSpPr>
          <p:nvPr>
            <p:ph type="body" idx="4294967295"/>
          </p:nvPr>
        </p:nvSpPr>
        <p:spPr>
          <a:xfrm>
            <a:off x="1524000" y="1295401"/>
            <a:ext cx="8229600" cy="4830763"/>
          </a:xfrm>
        </p:spPr>
        <p:txBody>
          <a:bodyPr>
            <a:normAutofit fontScale="92500" lnSpcReduction="10000"/>
          </a:bodyPr>
          <a:lstStyle/>
          <a:p>
            <a:pPr lvl="1" eaLnBrk="1" hangingPunct="1">
              <a:lnSpc>
                <a:spcPct val="80000"/>
              </a:lnSpc>
              <a:buFont typeface="Arial" charset="0"/>
              <a:buChar char="•"/>
            </a:pPr>
            <a:r>
              <a:rPr lang="en-US" altLang="en-US" sz="1800">
                <a:ea typeface="ＭＳ Ｐゴシック" charset="-128"/>
              </a:rPr>
              <a:t>Delta hedging of a digital option can be very dangerous, given the reality of discrete hedging. When the market is near the strike close to expiry, the delta hedge called for could result in very large losses </a:t>
            </a:r>
          </a:p>
          <a:p>
            <a:pPr lvl="1" eaLnBrk="1" hangingPunct="1">
              <a:lnSpc>
                <a:spcPct val="80000"/>
              </a:lnSpc>
              <a:buFont typeface="Arial" charset="0"/>
              <a:buChar char="•"/>
            </a:pPr>
            <a:r>
              <a:rPr lang="en-US" altLang="en-US" sz="1800">
                <a:ea typeface="ＭＳ Ｐゴシック" charset="-128"/>
              </a:rPr>
              <a:t>Full simulation of an optimal delta hedging strategy would be very difficult, depending on hard-to-determine information about the liquidity of  large trades</a:t>
            </a:r>
          </a:p>
          <a:p>
            <a:pPr lvl="1" eaLnBrk="1" hangingPunct="1">
              <a:lnSpc>
                <a:spcPct val="80000"/>
              </a:lnSpc>
              <a:buFontTx/>
              <a:buChar char="•"/>
            </a:pPr>
            <a:r>
              <a:rPr lang="en-US" altLang="en-US" sz="1800">
                <a:ea typeface="ＭＳ Ｐゴシック" charset="-128"/>
              </a:rPr>
              <a:t>An alternative is to use a call spread (selling a call at a strike lower than the digital</a:t>
            </a:r>
            <a:r>
              <a:rPr lang="ja-JP" altLang="en-US" sz="1800">
                <a:ea typeface="ＭＳ Ｐゴシック" charset="-128"/>
              </a:rPr>
              <a:t>’</a:t>
            </a:r>
            <a:r>
              <a:rPr lang="en-US" altLang="ja-JP" sz="1800">
                <a:ea typeface="ＭＳ Ｐゴシック" charset="-128"/>
              </a:rPr>
              <a:t>s strike and buying a call at a strike above the digital</a:t>
            </a:r>
            <a:r>
              <a:rPr lang="ja-JP" altLang="en-US" sz="1800">
                <a:ea typeface="ＭＳ Ｐゴシック" charset="-128"/>
              </a:rPr>
              <a:t>’</a:t>
            </a:r>
            <a:r>
              <a:rPr lang="en-US" altLang="ja-JP" sz="1800">
                <a:ea typeface="ＭＳ Ｐゴシック" charset="-128"/>
              </a:rPr>
              <a:t>s strike) as a proxy for selling a digital option</a:t>
            </a:r>
          </a:p>
          <a:p>
            <a:pPr lvl="1" eaLnBrk="1" hangingPunct="1">
              <a:lnSpc>
                <a:spcPct val="80000"/>
              </a:lnSpc>
              <a:buFontTx/>
              <a:buChar char="•"/>
            </a:pPr>
            <a:r>
              <a:rPr lang="en-US" altLang="en-US" sz="1800">
                <a:ea typeface="ＭＳ Ｐゴシック" charset="-128"/>
              </a:rPr>
              <a:t>Estimate the illiquid piece as the difference between the potential payout on the digital and payout of the call spread</a:t>
            </a:r>
          </a:p>
          <a:p>
            <a:pPr lvl="1" eaLnBrk="1" hangingPunct="1">
              <a:lnSpc>
                <a:spcPct val="80000"/>
              </a:lnSpc>
              <a:buFontTx/>
              <a:buChar char="•"/>
            </a:pPr>
            <a:r>
              <a:rPr lang="en-US" altLang="en-US" sz="1800">
                <a:ea typeface="ＭＳ Ｐゴシック" charset="-128"/>
              </a:rPr>
              <a:t>Hypothetical size of the call spread depends on how wide the strikes are set – the narrower the difference in strikes, the larger is the required size</a:t>
            </a:r>
          </a:p>
          <a:p>
            <a:pPr lvl="1" eaLnBrk="1" hangingPunct="1">
              <a:lnSpc>
                <a:spcPct val="80000"/>
              </a:lnSpc>
              <a:buFontTx/>
              <a:buChar char="•"/>
            </a:pPr>
            <a:r>
              <a:rPr lang="en-US" altLang="en-US" sz="1800">
                <a:ea typeface="ＭＳ Ｐゴシック" charset="-128"/>
              </a:rPr>
              <a:t>The representation by the liquid proxy allows correct representation in risk reports showing sensitivity to volatility level and volatility skew.</a:t>
            </a:r>
          </a:p>
          <a:p>
            <a:pPr lvl="1" eaLnBrk="1" hangingPunct="1">
              <a:lnSpc>
                <a:spcPct val="80000"/>
              </a:lnSpc>
              <a:buFontTx/>
              <a:buChar char="•"/>
            </a:pPr>
            <a:r>
              <a:rPr lang="en-US" altLang="en-US" sz="1800">
                <a:ea typeface="ＭＳ Ｐゴシック" charset="-128"/>
              </a:rPr>
              <a:t>The closer the strikes for the call spread, the smaller the potential loss on the illiquid piece.</a:t>
            </a:r>
          </a:p>
          <a:p>
            <a:pPr lvl="1" eaLnBrk="1" hangingPunct="1">
              <a:lnSpc>
                <a:spcPct val="80000"/>
              </a:lnSpc>
              <a:buFontTx/>
              <a:buChar char="•"/>
            </a:pPr>
            <a:r>
              <a:rPr lang="en-US" altLang="en-US" sz="1800">
                <a:ea typeface="ＭＳ Ｐゴシック" charset="-128"/>
              </a:rPr>
              <a:t>Selection of the strikes for the call spread needs to be wide enough to make for liquid trade size and manageable deltas and gammas as the trade evolves</a:t>
            </a:r>
          </a:p>
          <a:p>
            <a:pPr lvl="1" eaLnBrk="1" hangingPunct="1">
              <a:lnSpc>
                <a:spcPct val="80000"/>
              </a:lnSpc>
              <a:buFontTx/>
              <a:buChar char="•"/>
            </a:pPr>
            <a:r>
              <a:rPr lang="en-US" altLang="en-US" sz="1800">
                <a:ea typeface="ＭＳ Ｐゴシック" charset="-128"/>
              </a:rPr>
              <a:t>Risk of the illiquid piece can be easily estimated by Monte Carlo simulation. If you have a large book of digital options, negative impacts for some digitals on a given Monte Carlo path may be offset by positive impacts for some other digitals.</a:t>
            </a:r>
          </a:p>
        </p:txBody>
      </p:sp>
      <p:sp>
        <p:nvSpPr>
          <p:cNvPr id="21506" name="Rectangle 6"/>
          <p:cNvSpPr txBox="1">
            <a:spLocks noGrp="1" noChangeArrowheads="1"/>
          </p:cNvSpPr>
          <p:nvPr/>
        </p:nvSpPr>
        <p:spPr>
          <a:xfrm>
            <a:off x="8077200" y="6356351"/>
            <a:ext cx="2133600" cy="365125"/>
          </a:xfrm>
          <a:prstGeom prst="rect">
            <a:avLst/>
          </a:prstGeom>
          <a:noFill/>
        </p:spPr>
        <p:txBody>
          <a:bodyPr anchor="ctr"/>
          <a:lstStyle/>
          <a:p>
            <a:pPr algn="r">
              <a:defRPr/>
            </a:pPr>
            <a:endParaRPr lang="en-US" sz="1200" dirty="0">
              <a:solidFill>
                <a:schemeClr val="tx1">
                  <a:tint val="75000"/>
                </a:schemeClr>
              </a:solidFill>
            </a:endParaRPr>
          </a:p>
        </p:txBody>
      </p:sp>
      <p:sp>
        <p:nvSpPr>
          <p:cNvPr id="79876" name="Slide Number Placeholder 3"/>
          <p:cNvSpPr txBox="1">
            <a:spLocks noGrp="1"/>
          </p:cNvSpPr>
          <p:nvPr/>
        </p:nvSpPr>
        <p:spPr bwMode="auto">
          <a:xfrm>
            <a:off x="807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endParaRPr lang="en-US" altLang="en-US" sz="1400">
              <a:latin typeface="Calibri" charset="0"/>
            </a:endParaRPr>
          </a:p>
        </p:txBody>
      </p:sp>
      <p:sp>
        <p:nvSpPr>
          <p:cNvPr id="79877" name="Rectangle 6"/>
          <p:cNvSpPr txBox="1">
            <a:spLocks noGrp="1" noChangeArrowheads="1"/>
          </p:cNvSpPr>
          <p:nvPr/>
        </p:nvSpPr>
        <p:spPr bwMode="auto">
          <a:xfrm>
            <a:off x="807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endParaRPr lang="en-US" altLang="en-US" sz="1400">
              <a:latin typeface="Calibri" charset="0"/>
            </a:endParaRPr>
          </a:p>
        </p:txBody>
      </p:sp>
      <p:sp>
        <p:nvSpPr>
          <p:cNvPr id="79878" name="Slide Number Placeholder 7"/>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09957C0-51EF-674F-BD6C-AFAC07E8B2EF}" type="slidenum">
              <a:rPr lang="en-US" altLang="en-US" sz="1200">
                <a:solidFill>
                  <a:schemeClr val="tx2"/>
                </a:solidFill>
              </a:rPr>
              <a:pPr eaLnBrk="1" hangingPunct="1"/>
              <a:t>33</a:t>
            </a:fld>
            <a:endParaRPr lang="en-US" altLang="en-US" sz="1200">
              <a:solidFill>
                <a:schemeClr val="tx2"/>
              </a:solidFill>
            </a:endParaRPr>
          </a:p>
        </p:txBody>
      </p:sp>
    </p:spTree>
    <p:extLst>
      <p:ext uri="{BB962C8B-B14F-4D97-AF65-F5344CB8AC3E}">
        <p14:creationId xmlns:p14="http://schemas.microsoft.com/office/powerpoint/2010/main" val="17399922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idx="4294967295"/>
          </p:nvPr>
        </p:nvSpPr>
        <p:spPr>
          <a:xfrm>
            <a:off x="1524000" y="274638"/>
            <a:ext cx="8229600" cy="1143000"/>
          </a:xfrm>
        </p:spPr>
        <p:txBody>
          <a:bodyPr/>
          <a:lstStyle/>
          <a:p>
            <a:pPr>
              <a:defRPr/>
            </a:pPr>
            <a:r>
              <a:rPr lang="en-US" sz="3200" dirty="0">
                <a:solidFill>
                  <a:schemeClr val="tx2">
                    <a:satMod val="200000"/>
                  </a:schemeClr>
                </a:solidFill>
              </a:rPr>
              <a:t>Liquid proxy example: illiquid CDO tranche [Section 13.4]</a:t>
            </a:r>
          </a:p>
        </p:txBody>
      </p:sp>
      <p:sp>
        <p:nvSpPr>
          <p:cNvPr id="22534" name="Rectangle 3"/>
          <p:cNvSpPr>
            <a:spLocks noGrp="1" noChangeArrowheads="1"/>
          </p:cNvSpPr>
          <p:nvPr>
            <p:ph type="body" idx="4294967295"/>
          </p:nvPr>
        </p:nvSpPr>
        <p:spPr>
          <a:xfrm>
            <a:off x="1524000" y="1600201"/>
            <a:ext cx="8229600" cy="4525963"/>
          </a:xfrm>
        </p:spPr>
        <p:txBody>
          <a:bodyPr>
            <a:normAutofit fontScale="85000" lnSpcReduction="10000"/>
          </a:bodyPr>
          <a:lstStyle/>
          <a:p>
            <a:pPr marL="411480">
              <a:lnSpc>
                <a:spcPct val="80000"/>
              </a:lnSpc>
              <a:buFont typeface="Wingdings"/>
              <a:buChar char=""/>
              <a:defRPr/>
            </a:pPr>
            <a:r>
              <a:rPr lang="en-US" sz="2000" dirty="0"/>
              <a:t>Create a set of scenarios corresponding to different states of the economy, i.e., correlation is enforced through a principal component.</a:t>
            </a:r>
          </a:p>
          <a:p>
            <a:pPr marL="411480">
              <a:lnSpc>
                <a:spcPct val="80000"/>
              </a:lnSpc>
              <a:buFont typeface="Wingdings"/>
              <a:buChar char=""/>
              <a:defRPr/>
            </a:pPr>
            <a:r>
              <a:rPr lang="en-US" sz="2000" dirty="0"/>
              <a:t>Use a model that fully incorporates exact modeling of cash flows in a given scenario.</a:t>
            </a:r>
          </a:p>
          <a:p>
            <a:pPr marL="411480">
              <a:lnSpc>
                <a:spcPct val="80000"/>
              </a:lnSpc>
              <a:buFont typeface="Wingdings"/>
              <a:buChar char=""/>
              <a:defRPr/>
            </a:pPr>
            <a:r>
              <a:rPr lang="en-US" sz="2000" dirty="0"/>
              <a:t>Do a complete simulation to price each CDO tranche in each of these scenarios, assuming a fully diversified portfolio (i.e., no residual correlation beyond the principal component).</a:t>
            </a:r>
          </a:p>
          <a:p>
            <a:pPr marL="411480">
              <a:lnSpc>
                <a:spcPct val="80000"/>
              </a:lnSpc>
              <a:buFont typeface="Wingdings"/>
              <a:buChar char=""/>
              <a:defRPr/>
            </a:pPr>
            <a:r>
              <a:rPr lang="en-US" sz="2000" dirty="0"/>
              <a:t>Probability weights can be assigned to scenarios based on observed prices of the underlying basket and observed prices of liquid CDO tranches (if available). </a:t>
            </a:r>
          </a:p>
          <a:p>
            <a:pPr marL="411480">
              <a:lnSpc>
                <a:spcPct val="80000"/>
              </a:lnSpc>
              <a:buFont typeface="Wingdings"/>
              <a:buChar char=""/>
              <a:defRPr/>
            </a:pPr>
            <a:r>
              <a:rPr lang="en-US" sz="2000" dirty="0"/>
              <a:t>The model can be used to determine a good hedging portfolio, utilizing the underlying basket and liquid CDO tranches . This hedging portfolio can be used as a liquid proxy in risk reports.</a:t>
            </a:r>
          </a:p>
          <a:p>
            <a:pPr marL="411480">
              <a:lnSpc>
                <a:spcPct val="80000"/>
              </a:lnSpc>
              <a:buFont typeface="Wingdings"/>
              <a:buChar char=""/>
              <a:defRPr/>
            </a:pPr>
            <a:r>
              <a:rPr lang="en-US" sz="2000" dirty="0"/>
              <a:t>Model risk can be measured by a Monte Carlo simulation of final payouts of the illiquid CDO tranche plus the hedging portfolio, including the impact of lack of full diversification.</a:t>
            </a:r>
          </a:p>
          <a:p>
            <a:pPr marL="411480">
              <a:lnSpc>
                <a:spcPct val="80000"/>
              </a:lnSpc>
              <a:buFont typeface="Wingdings"/>
              <a:buChar char=""/>
              <a:defRPr/>
            </a:pPr>
            <a:r>
              <a:rPr lang="en-US" sz="2000" dirty="0"/>
              <a:t>Model risk must be judged by final payouts to maturity without any assumption of ability to sell a CDO.</a:t>
            </a:r>
          </a:p>
          <a:p>
            <a:pPr marL="411480">
              <a:lnSpc>
                <a:spcPct val="80000"/>
              </a:lnSpc>
              <a:buFont typeface="Wingdings"/>
              <a:buChar char=""/>
              <a:defRPr/>
            </a:pPr>
            <a:r>
              <a:rPr lang="en-US" sz="2000" dirty="0"/>
              <a:t>A full simulation would include periodic recalculation of the hedging portfolio. A more conservative, but more easily computable, simulation would assume the initial hedge is held throughout.   </a:t>
            </a:r>
          </a:p>
          <a:p>
            <a:pPr marL="411480">
              <a:lnSpc>
                <a:spcPct val="80000"/>
              </a:lnSpc>
              <a:buFont typeface="Wingdings"/>
              <a:buChar char=""/>
              <a:defRPr/>
            </a:pPr>
            <a:endParaRPr lang="en-US" sz="2000" dirty="0"/>
          </a:p>
        </p:txBody>
      </p:sp>
      <p:sp>
        <p:nvSpPr>
          <p:cNvPr id="24578" name="Rectangle 6"/>
          <p:cNvSpPr txBox="1">
            <a:spLocks noGrp="1" noChangeArrowheads="1"/>
          </p:cNvSpPr>
          <p:nvPr/>
        </p:nvSpPr>
        <p:spPr>
          <a:xfrm>
            <a:off x="8077200" y="6356351"/>
            <a:ext cx="2133600" cy="365125"/>
          </a:xfrm>
          <a:prstGeom prst="rect">
            <a:avLst/>
          </a:prstGeom>
          <a:noFill/>
        </p:spPr>
        <p:txBody>
          <a:bodyPr anchor="ctr"/>
          <a:lstStyle/>
          <a:p>
            <a:pPr algn="r">
              <a:defRPr/>
            </a:pPr>
            <a:endParaRPr lang="en-US" sz="1200" dirty="0">
              <a:solidFill>
                <a:schemeClr val="tx1">
                  <a:tint val="75000"/>
                </a:schemeClr>
              </a:solidFill>
            </a:endParaRPr>
          </a:p>
        </p:txBody>
      </p:sp>
      <p:sp>
        <p:nvSpPr>
          <p:cNvPr id="86020" name="Slide Number Placeholder 6"/>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0E118F0-20C1-A247-9893-CED5239671D2}" type="slidenum">
              <a:rPr lang="en-US" altLang="en-US" sz="1200">
                <a:solidFill>
                  <a:schemeClr val="tx2"/>
                </a:solidFill>
              </a:rPr>
              <a:pPr eaLnBrk="1" hangingPunct="1"/>
              <a:t>34</a:t>
            </a:fld>
            <a:endParaRPr lang="en-US" altLang="en-US" sz="1200">
              <a:solidFill>
                <a:schemeClr val="tx2"/>
              </a:solidFill>
            </a:endParaRPr>
          </a:p>
        </p:txBody>
      </p:sp>
    </p:spTree>
    <p:extLst>
      <p:ext uri="{BB962C8B-B14F-4D97-AF65-F5344CB8AC3E}">
        <p14:creationId xmlns:p14="http://schemas.microsoft.com/office/powerpoint/2010/main" val="4909681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defRPr/>
            </a:pPr>
            <a:r>
              <a:rPr lang="en-US" dirty="0" smtClean="0">
                <a:solidFill>
                  <a:schemeClr val="tx2">
                    <a:satMod val="200000"/>
                  </a:schemeClr>
                </a:solidFill>
                <a:ea typeface="+mj-ea"/>
                <a:cs typeface="+mj-cs"/>
              </a:rPr>
              <a:t>Countering pro-cyclicality of regulatory capital requirements </a:t>
            </a:r>
            <a:endParaRPr lang="en-US" dirty="0">
              <a:solidFill>
                <a:schemeClr val="tx2">
                  <a:satMod val="200000"/>
                </a:schemeClr>
              </a:solidFill>
              <a:ea typeface="+mj-ea"/>
              <a:cs typeface="+mj-cs"/>
            </a:endParaRPr>
          </a:p>
        </p:txBody>
      </p:sp>
      <p:sp>
        <p:nvSpPr>
          <p:cNvPr id="43010" name="Content Placeholder 2"/>
          <p:cNvSpPr>
            <a:spLocks noGrp="1"/>
          </p:cNvSpPr>
          <p:nvPr>
            <p:ph idx="1"/>
          </p:nvPr>
        </p:nvSpPr>
        <p:spPr/>
        <p:txBody>
          <a:bodyPr/>
          <a:lstStyle/>
          <a:p>
            <a:pPr eaLnBrk="1" hangingPunct="1">
              <a:lnSpc>
                <a:spcPct val="90000"/>
              </a:lnSpc>
            </a:pPr>
            <a:r>
              <a:rPr lang="en-US" altLang="en-US" sz="1900">
                <a:ea typeface="ＭＳ Ｐゴシック" charset="-128"/>
              </a:rPr>
              <a:t>Pro-cyclicality can be eliminated by the ability to sell liquid assets and by using a fixed target for non-liquid assets</a:t>
            </a:r>
          </a:p>
          <a:p>
            <a:pPr lvl="1" eaLnBrk="1" hangingPunct="1">
              <a:lnSpc>
                <a:spcPct val="90000"/>
              </a:lnSpc>
            </a:pPr>
            <a:r>
              <a:rPr lang="en-US" altLang="en-US" sz="1900">
                <a:ea typeface="ＭＳ Ｐゴシック" charset="-128"/>
              </a:rPr>
              <a:t>There are two ways to deal with the pro-cyclical problem of higher demands for capital during economic downturns, when it is hardest to raise capital:</a:t>
            </a:r>
          </a:p>
          <a:p>
            <a:pPr lvl="2" eaLnBrk="1" hangingPunct="1">
              <a:lnSpc>
                <a:spcPct val="90000"/>
              </a:lnSpc>
            </a:pPr>
            <a:r>
              <a:rPr lang="en-US" altLang="en-US" sz="1900">
                <a:ea typeface="ＭＳ Ｐゴシック" charset="-128"/>
              </a:rPr>
              <a:t>Positions can be liquidated</a:t>
            </a:r>
          </a:p>
          <a:p>
            <a:pPr lvl="2" eaLnBrk="1" hangingPunct="1">
              <a:lnSpc>
                <a:spcPct val="90000"/>
              </a:lnSpc>
            </a:pPr>
            <a:r>
              <a:rPr lang="en-US" altLang="en-US" sz="1900">
                <a:ea typeface="ＭＳ Ｐゴシック" charset="-128"/>
              </a:rPr>
              <a:t>Adequate capital can be raised prior to the economic downturn</a:t>
            </a:r>
          </a:p>
          <a:p>
            <a:pPr lvl="1" eaLnBrk="1" hangingPunct="1">
              <a:lnSpc>
                <a:spcPct val="90000"/>
              </a:lnSpc>
            </a:pPr>
            <a:r>
              <a:rPr lang="en-US" altLang="en-US" sz="1900">
                <a:ea typeface="ＭＳ Ｐゴシック" charset="-128"/>
              </a:rPr>
              <a:t>This implies that for liquid positions, capital can be tied to changes from current mark-to-market. Even though this will result in higher capital requirements during economic downturns, the ability to liquidate positions makes this manageable.</a:t>
            </a:r>
          </a:p>
          <a:p>
            <a:pPr lvl="1" eaLnBrk="1" hangingPunct="1">
              <a:lnSpc>
                <a:spcPct val="90000"/>
              </a:lnSpc>
            </a:pPr>
            <a:r>
              <a:rPr lang="en-US" altLang="en-US" sz="1900">
                <a:ea typeface="ＭＳ Ｐゴシック" charset="-128"/>
              </a:rPr>
              <a:t>For illiquid positions, capital should not be tied to mark-to-market. In an economic downturn, capital will rise severely because losses on MTM cost capital on top of rising capital requirements tied to increased volatility. The option of position liquidation is not available to relieve this bind. [Sections 8.4.4 and 5.5.8.1]</a:t>
            </a:r>
          </a:p>
        </p:txBody>
      </p:sp>
      <p:sp>
        <p:nvSpPr>
          <p:cNvPr id="4301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BB2A9A6-0FF9-BB47-BB0E-903804986B74}" type="slidenum">
              <a:rPr lang="en-US" altLang="en-US" sz="1200">
                <a:solidFill>
                  <a:schemeClr val="tx2"/>
                </a:solidFill>
              </a:rPr>
              <a:pPr eaLnBrk="1" hangingPunct="1"/>
              <a:t>35</a:t>
            </a:fld>
            <a:endParaRPr lang="en-US" altLang="en-US" sz="1200">
              <a:solidFill>
                <a:schemeClr val="tx2"/>
              </a:solidFill>
            </a:endParaRPr>
          </a:p>
        </p:txBody>
      </p:sp>
    </p:spTree>
    <p:extLst>
      <p:ext uri="{BB962C8B-B14F-4D97-AF65-F5344CB8AC3E}">
        <p14:creationId xmlns:p14="http://schemas.microsoft.com/office/powerpoint/2010/main" val="4853535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defRPr/>
            </a:pPr>
            <a:r>
              <a:rPr lang="en-US" dirty="0" smtClean="0">
                <a:solidFill>
                  <a:schemeClr val="tx2">
                    <a:satMod val="200000"/>
                  </a:schemeClr>
                </a:solidFill>
                <a:ea typeface="+mj-ea"/>
                <a:cs typeface="+mj-cs"/>
              </a:rPr>
              <a:t>Regulatory capital for illiquid positions</a:t>
            </a:r>
            <a:endParaRPr lang="en-US" dirty="0">
              <a:solidFill>
                <a:schemeClr val="tx2">
                  <a:satMod val="200000"/>
                </a:schemeClr>
              </a:solidFill>
              <a:ea typeface="+mj-ea"/>
              <a:cs typeface="+mj-cs"/>
            </a:endParaRPr>
          </a:p>
        </p:txBody>
      </p:sp>
      <p:sp>
        <p:nvSpPr>
          <p:cNvPr id="45058" name="Content Placeholder 2"/>
          <p:cNvSpPr>
            <a:spLocks noGrp="1"/>
          </p:cNvSpPr>
          <p:nvPr>
            <p:ph idx="1"/>
          </p:nvPr>
        </p:nvSpPr>
        <p:spPr/>
        <p:txBody>
          <a:bodyPr/>
          <a:lstStyle/>
          <a:p>
            <a:pPr eaLnBrk="1" hangingPunct="1"/>
            <a:r>
              <a:rPr lang="en-US" altLang="en-US" sz="2000">
                <a:ea typeface="ＭＳ Ｐゴシック" charset="-128"/>
              </a:rPr>
              <a:t>The alternative for illiquid positions is capital requirements tied to a fixed stress-level (e.g., default levels three times historical averages). This causes adequate capital to be raised when assets are first booked. When an economic downturn occurs, the capital drain of MTM losses is balanced by reduction of capital requirements, since current MTM is closer to the fixed stress-level.</a:t>
            </a:r>
          </a:p>
          <a:p>
            <a:pPr eaLnBrk="1" hangingPunct="1"/>
            <a:r>
              <a:rPr lang="en-US" altLang="en-US" sz="2000">
                <a:ea typeface="ＭＳ Ｐゴシック" charset="-128"/>
              </a:rPr>
              <a:t>Accounting standards should impact disclosure to shareholders and lenders, not regulatory capital standards</a:t>
            </a:r>
          </a:p>
          <a:p>
            <a:pPr lvl="1" eaLnBrk="1" hangingPunct="1"/>
            <a:r>
              <a:rPr lang="en-US" altLang="en-US" sz="2000">
                <a:ea typeface="ＭＳ Ｐゴシック" charset="-128"/>
              </a:rPr>
              <a:t>This is a natural outcome of the recommendation to tie required capital to fixed stress-level losses.</a:t>
            </a:r>
          </a:p>
          <a:p>
            <a:pPr lvl="1" eaLnBrk="1" hangingPunct="1"/>
            <a:r>
              <a:rPr lang="en-US" altLang="en-US" sz="2000">
                <a:ea typeface="ＭＳ Ｐゴシック" charset="-128"/>
              </a:rPr>
              <a:t>De-coupling regulatory capital requirements from earnings reporting would ease regulatory and investor concerns that building up reserves during good times is a way of manipulating the reporting of earnings volatility</a:t>
            </a:r>
          </a:p>
          <a:p>
            <a:pPr eaLnBrk="1" hangingPunct="1"/>
            <a:endParaRPr lang="en-US" altLang="en-US" sz="2200">
              <a:ea typeface="ＭＳ Ｐゴシック" charset="-128"/>
            </a:endParaRPr>
          </a:p>
          <a:p>
            <a:pPr eaLnBrk="1" hangingPunct="1"/>
            <a:endParaRPr lang="en-US" altLang="en-US" sz="2200">
              <a:ea typeface="ＭＳ Ｐゴシック" charset="-128"/>
            </a:endParaRPr>
          </a:p>
        </p:txBody>
      </p:sp>
      <p:sp>
        <p:nvSpPr>
          <p:cNvPr id="4505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CDF9BD0-59D6-C643-B734-61DB57B7964F}" type="slidenum">
              <a:rPr lang="en-US" altLang="en-US" sz="1200">
                <a:solidFill>
                  <a:schemeClr val="tx2"/>
                </a:solidFill>
              </a:rPr>
              <a:pPr eaLnBrk="1" hangingPunct="1"/>
              <a:t>36</a:t>
            </a:fld>
            <a:endParaRPr lang="en-US" altLang="en-US" sz="1200">
              <a:solidFill>
                <a:schemeClr val="tx2"/>
              </a:solidFill>
            </a:endParaRPr>
          </a:p>
        </p:txBody>
      </p:sp>
    </p:spTree>
    <p:extLst>
      <p:ext uri="{BB962C8B-B14F-4D97-AF65-F5344CB8AC3E}">
        <p14:creationId xmlns:p14="http://schemas.microsoft.com/office/powerpoint/2010/main" val="6538226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a:defRPr/>
            </a:pPr>
            <a:r>
              <a:rPr lang="en-US" smtClean="0">
                <a:solidFill>
                  <a:schemeClr val="tx2">
                    <a:satMod val="200000"/>
                  </a:schemeClr>
                </a:solidFill>
                <a:ea typeface="+mj-ea"/>
                <a:cs typeface="+mj-cs"/>
              </a:rPr>
              <a:t>Controlling risk</a:t>
            </a:r>
          </a:p>
        </p:txBody>
      </p:sp>
      <p:sp>
        <p:nvSpPr>
          <p:cNvPr id="90114" name="Content Placeholder 2"/>
          <p:cNvSpPr>
            <a:spLocks noGrp="1"/>
          </p:cNvSpPr>
          <p:nvPr>
            <p:ph idx="1"/>
          </p:nvPr>
        </p:nvSpPr>
        <p:spPr/>
        <p:txBody>
          <a:bodyPr/>
          <a:lstStyle/>
          <a:p>
            <a:pPr eaLnBrk="1" hangingPunct="1"/>
            <a:r>
              <a:rPr lang="en-US" altLang="en-US" sz="2400">
                <a:ea typeface="ＭＳ Ｐゴシック" charset="-128"/>
              </a:rPr>
              <a:t>Similar issues exist for many risk management problems:</a:t>
            </a:r>
          </a:p>
          <a:p>
            <a:pPr lvl="1" eaLnBrk="1" hangingPunct="1"/>
            <a:r>
              <a:rPr lang="en-US" altLang="en-US">
                <a:ea typeface="ＭＳ Ｐゴシック" charset="-128"/>
              </a:rPr>
              <a:t>Control of trading risk through stop-loss limits and control of liquidation exposure</a:t>
            </a:r>
          </a:p>
          <a:p>
            <a:pPr lvl="1" eaLnBrk="1" hangingPunct="1"/>
            <a:r>
              <a:rPr lang="en-US" altLang="en-US">
                <a:ea typeface="ＭＳ Ｐゴシック" charset="-128"/>
              </a:rPr>
              <a:t>Control of counterparty credit risk through limits requiring settlement based on size of exposure and credit quality (e.g., downgrade provisions) and control of settlement exposure</a:t>
            </a:r>
          </a:p>
          <a:p>
            <a:pPr lvl="1" eaLnBrk="1" hangingPunct="1"/>
            <a:r>
              <a:rPr lang="en-US" altLang="en-US">
                <a:ea typeface="ＭＳ Ｐゴシック" charset="-128"/>
              </a:rPr>
              <a:t>Control of investment risk through limits on shortfall in funding of obligations (e.g., contingent immunization) and control of liquidation exposure</a:t>
            </a:r>
          </a:p>
          <a:p>
            <a:pPr lvl="1" eaLnBrk="1" hangingPunct="1"/>
            <a:endParaRPr lang="en-US" altLang="en-US">
              <a:ea typeface="ＭＳ Ｐゴシック" charset="-128"/>
            </a:endParaRPr>
          </a:p>
        </p:txBody>
      </p:sp>
      <p:sp>
        <p:nvSpPr>
          <p:cNvPr id="9011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600925A-1995-A440-8DB5-D09BA5128965}" type="slidenum">
              <a:rPr lang="en-US" altLang="en-US" sz="1200">
                <a:solidFill>
                  <a:schemeClr val="tx2"/>
                </a:solidFill>
              </a:rPr>
              <a:pPr eaLnBrk="1" hangingPunct="1"/>
              <a:t>37</a:t>
            </a:fld>
            <a:endParaRPr lang="en-US" altLang="en-US" sz="1200">
              <a:solidFill>
                <a:schemeClr val="tx2"/>
              </a:solidFill>
            </a:endParaRPr>
          </a:p>
        </p:txBody>
      </p:sp>
    </p:spTree>
    <p:extLst>
      <p:ext uri="{BB962C8B-B14F-4D97-AF65-F5344CB8AC3E}">
        <p14:creationId xmlns:p14="http://schemas.microsoft.com/office/powerpoint/2010/main" val="4875779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93944" y="557561"/>
            <a:ext cx="8411206" cy="5887844"/>
          </a:xfrm>
          <a:prstGeom prst="rect">
            <a:avLst/>
          </a:prstGeom>
        </p:spPr>
      </p:pic>
    </p:spTree>
    <p:extLst>
      <p:ext uri="{BB962C8B-B14F-4D97-AF65-F5344CB8AC3E}">
        <p14:creationId xmlns:p14="http://schemas.microsoft.com/office/powerpoint/2010/main" val="598696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96122" y="200722"/>
            <a:ext cx="8867106" cy="6657278"/>
          </a:xfrm>
          <a:prstGeom prst="rect">
            <a:avLst/>
          </a:prstGeom>
        </p:spPr>
      </p:pic>
    </p:spTree>
    <p:extLst>
      <p:ext uri="{BB962C8B-B14F-4D97-AF65-F5344CB8AC3E}">
        <p14:creationId xmlns:p14="http://schemas.microsoft.com/office/powerpoint/2010/main" val="11104000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5636" y="3302000"/>
            <a:ext cx="6845300" cy="7112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027" y="4760191"/>
            <a:ext cx="4483100" cy="7874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090" y="648855"/>
            <a:ext cx="2963649" cy="4111336"/>
          </a:xfrm>
          <a:prstGeom prst="rect">
            <a:avLst/>
          </a:prstGeom>
        </p:spPr>
      </p:pic>
    </p:spTree>
    <p:extLst>
      <p:ext uri="{BB962C8B-B14F-4D97-AF65-F5344CB8AC3E}">
        <p14:creationId xmlns:p14="http://schemas.microsoft.com/office/powerpoint/2010/main" val="5055981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88314" y="624467"/>
            <a:ext cx="7459598" cy="5642517"/>
          </a:xfrm>
          <a:prstGeom prst="rect">
            <a:avLst/>
          </a:prstGeom>
        </p:spPr>
      </p:pic>
    </p:spTree>
    <p:extLst>
      <p:ext uri="{BB962C8B-B14F-4D97-AF65-F5344CB8AC3E}">
        <p14:creationId xmlns:p14="http://schemas.microsoft.com/office/powerpoint/2010/main" val="941132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000" y="254000"/>
            <a:ext cx="8890000" cy="6350000"/>
          </a:xfrm>
          <a:prstGeom prst="rect">
            <a:avLst/>
          </a:prstGeom>
        </p:spPr>
      </p:pic>
    </p:spTree>
    <p:extLst>
      <p:ext uri="{BB962C8B-B14F-4D97-AF65-F5344CB8AC3E}">
        <p14:creationId xmlns:p14="http://schemas.microsoft.com/office/powerpoint/2010/main" val="12382797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5190" y="266018"/>
            <a:ext cx="4348976" cy="6378498"/>
          </a:xfrm>
          <a:prstGeom prst="rect">
            <a:avLst/>
          </a:prstGeom>
        </p:spPr>
      </p:pic>
      <p:pic>
        <p:nvPicPr>
          <p:cNvPr id="3" name="Picture 2"/>
          <p:cNvPicPr>
            <a:picLocks noChangeAspect="1"/>
          </p:cNvPicPr>
          <p:nvPr/>
        </p:nvPicPr>
        <p:blipFill>
          <a:blip r:embed="rId3"/>
          <a:stretch>
            <a:fillRect/>
          </a:stretch>
        </p:blipFill>
        <p:spPr>
          <a:xfrm>
            <a:off x="5573752" y="0"/>
            <a:ext cx="2655848" cy="3886391"/>
          </a:xfrm>
          <a:prstGeom prst="rect">
            <a:avLst/>
          </a:prstGeom>
        </p:spPr>
      </p:pic>
      <p:pic>
        <p:nvPicPr>
          <p:cNvPr id="4" name="Picture 3"/>
          <p:cNvPicPr>
            <a:picLocks noChangeAspect="1"/>
          </p:cNvPicPr>
          <p:nvPr/>
        </p:nvPicPr>
        <p:blipFill>
          <a:blip r:embed="rId4"/>
          <a:stretch>
            <a:fillRect/>
          </a:stretch>
        </p:blipFill>
        <p:spPr>
          <a:xfrm>
            <a:off x="9218340" y="0"/>
            <a:ext cx="2438400" cy="3670300"/>
          </a:xfrm>
          <a:prstGeom prst="rect">
            <a:avLst/>
          </a:prstGeom>
        </p:spPr>
      </p:pic>
      <p:pic>
        <p:nvPicPr>
          <p:cNvPr id="5" name="Picture 4"/>
          <p:cNvPicPr>
            <a:picLocks noChangeAspect="1"/>
          </p:cNvPicPr>
          <p:nvPr/>
        </p:nvPicPr>
        <p:blipFill>
          <a:blip r:embed="rId3"/>
          <a:stretch>
            <a:fillRect/>
          </a:stretch>
        </p:blipFill>
        <p:spPr>
          <a:xfrm>
            <a:off x="5551450" y="0"/>
            <a:ext cx="2655848" cy="3886391"/>
          </a:xfrm>
          <a:prstGeom prst="rect">
            <a:avLst/>
          </a:prstGeom>
        </p:spPr>
      </p:pic>
      <p:pic>
        <p:nvPicPr>
          <p:cNvPr id="6" name="Picture 5"/>
          <p:cNvPicPr>
            <a:picLocks noChangeAspect="1"/>
          </p:cNvPicPr>
          <p:nvPr/>
        </p:nvPicPr>
        <p:blipFill>
          <a:blip r:embed="rId5"/>
          <a:stretch>
            <a:fillRect/>
          </a:stretch>
        </p:blipFill>
        <p:spPr>
          <a:xfrm>
            <a:off x="5682476" y="3200400"/>
            <a:ext cx="2438400" cy="3657600"/>
          </a:xfrm>
          <a:prstGeom prst="rect">
            <a:avLst/>
          </a:prstGeom>
        </p:spPr>
      </p:pic>
      <p:pic>
        <p:nvPicPr>
          <p:cNvPr id="7" name="Picture 6"/>
          <p:cNvPicPr>
            <a:picLocks noChangeAspect="1"/>
          </p:cNvPicPr>
          <p:nvPr/>
        </p:nvPicPr>
        <p:blipFill>
          <a:blip r:embed="rId6"/>
          <a:stretch>
            <a:fillRect/>
          </a:stretch>
        </p:blipFill>
        <p:spPr>
          <a:xfrm>
            <a:off x="9476678" y="3374423"/>
            <a:ext cx="2180062" cy="3270093"/>
          </a:xfrm>
          <a:prstGeom prst="rect">
            <a:avLst/>
          </a:prstGeom>
        </p:spPr>
      </p:pic>
    </p:spTree>
    <p:extLst>
      <p:ext uri="{BB962C8B-B14F-4D97-AF65-F5344CB8AC3E}">
        <p14:creationId xmlns:p14="http://schemas.microsoft.com/office/powerpoint/2010/main" val="12855340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2351" y="713833"/>
            <a:ext cx="2540000" cy="3289300"/>
          </a:xfrm>
          <a:prstGeom prst="rect">
            <a:avLst/>
          </a:prstGeom>
        </p:spPr>
      </p:pic>
      <p:pic>
        <p:nvPicPr>
          <p:cNvPr id="3" name="Picture 2"/>
          <p:cNvPicPr>
            <a:picLocks noChangeAspect="1"/>
          </p:cNvPicPr>
          <p:nvPr/>
        </p:nvPicPr>
        <p:blipFill>
          <a:blip r:embed="rId3"/>
          <a:stretch>
            <a:fillRect/>
          </a:stretch>
        </p:blipFill>
        <p:spPr>
          <a:xfrm>
            <a:off x="722351" y="3804831"/>
            <a:ext cx="2431121" cy="384264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5147" y="713833"/>
            <a:ext cx="3187700" cy="59817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2847" y="1026025"/>
            <a:ext cx="4523429" cy="2778806"/>
          </a:xfrm>
          <a:prstGeom prst="rect">
            <a:avLst/>
          </a:prstGeom>
        </p:spPr>
      </p:pic>
    </p:spTree>
    <p:extLst>
      <p:ext uri="{BB962C8B-B14F-4D97-AF65-F5344CB8AC3E}">
        <p14:creationId xmlns:p14="http://schemas.microsoft.com/office/powerpoint/2010/main" val="20086084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32363" y="0"/>
            <a:ext cx="6927273" cy="6858000"/>
          </a:xfrm>
          <a:prstGeom prst="rect">
            <a:avLst/>
          </a:prstGeom>
        </p:spPr>
      </p:pic>
    </p:spTree>
    <p:extLst>
      <p:ext uri="{BB962C8B-B14F-4D97-AF65-F5344CB8AC3E}">
        <p14:creationId xmlns:p14="http://schemas.microsoft.com/office/powerpoint/2010/main" val="367191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333" y="1602672"/>
            <a:ext cx="8404185" cy="5136794"/>
          </a:xfrm>
          <a:prstGeom prst="rect">
            <a:avLst/>
          </a:prstGeom>
        </p:spPr>
      </p:pic>
      <p:sp>
        <p:nvSpPr>
          <p:cNvPr id="5" name="TextBox 4"/>
          <p:cNvSpPr txBox="1"/>
          <p:nvPr/>
        </p:nvSpPr>
        <p:spPr>
          <a:xfrm>
            <a:off x="3996267" y="406400"/>
            <a:ext cx="5943600" cy="523220"/>
          </a:xfrm>
          <a:prstGeom prst="rect">
            <a:avLst/>
          </a:prstGeom>
          <a:noFill/>
        </p:spPr>
        <p:txBody>
          <a:bodyPr wrap="square" rtlCol="0">
            <a:spAutoFit/>
          </a:bodyPr>
          <a:lstStyle/>
          <a:p>
            <a:r>
              <a:rPr lang="en-US" sz="2800" dirty="0" smtClean="0"/>
              <a:t>Lessons from Lehman</a:t>
            </a:r>
            <a:endParaRPr lang="en-US" sz="2800" dirty="0"/>
          </a:p>
        </p:txBody>
      </p:sp>
    </p:spTree>
    <p:extLst>
      <p:ext uri="{BB962C8B-B14F-4D97-AF65-F5344CB8AC3E}">
        <p14:creationId xmlns:p14="http://schemas.microsoft.com/office/powerpoint/2010/main" val="12679041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0"/>
            <a:ext cx="10058400" cy="6069172"/>
          </a:xfrm>
          <a:prstGeom prst="rect">
            <a:avLst/>
          </a:prstGeom>
        </p:spPr>
      </p:pic>
    </p:spTree>
    <p:extLst>
      <p:ext uri="{BB962C8B-B14F-4D97-AF65-F5344CB8AC3E}">
        <p14:creationId xmlns:p14="http://schemas.microsoft.com/office/powerpoint/2010/main" val="18500033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0"/>
            <a:ext cx="10058400" cy="6397650"/>
          </a:xfrm>
          <a:prstGeom prst="rect">
            <a:avLst/>
          </a:prstGeom>
        </p:spPr>
      </p:pic>
    </p:spTree>
    <p:extLst>
      <p:ext uri="{BB962C8B-B14F-4D97-AF65-F5344CB8AC3E}">
        <p14:creationId xmlns:p14="http://schemas.microsoft.com/office/powerpoint/2010/main" val="8548414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0" y="0"/>
            <a:ext cx="9646681" cy="6858000"/>
          </a:xfrm>
          <a:prstGeom prst="rect">
            <a:avLst/>
          </a:prstGeom>
        </p:spPr>
      </p:pic>
    </p:spTree>
    <p:extLst>
      <p:ext uri="{BB962C8B-B14F-4D97-AF65-F5344CB8AC3E}">
        <p14:creationId xmlns:p14="http://schemas.microsoft.com/office/powerpoint/2010/main" val="196748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2950" y="1225550"/>
            <a:ext cx="10706100" cy="4406900"/>
          </a:xfrm>
          <a:prstGeom prst="rect">
            <a:avLst/>
          </a:prstGeom>
        </p:spPr>
      </p:pic>
    </p:spTree>
    <p:extLst>
      <p:ext uri="{BB962C8B-B14F-4D97-AF65-F5344CB8AC3E}">
        <p14:creationId xmlns:p14="http://schemas.microsoft.com/office/powerpoint/2010/main" val="10372336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From Dani </a:t>
            </a:r>
            <a:r>
              <a:rPr lang="en-US" dirty="0" err="1" smtClean="0"/>
              <a:t>Rodrik</a:t>
            </a:r>
            <a:r>
              <a:rPr lang="en-US" dirty="0" smtClean="0"/>
              <a:t>, Economics Rules</a:t>
            </a:r>
            <a:endParaRPr lang="en-US" dirty="0"/>
          </a:p>
        </p:txBody>
      </p:sp>
      <p:sp>
        <p:nvSpPr>
          <p:cNvPr id="3" name="Content Placeholder 2"/>
          <p:cNvSpPr>
            <a:spLocks noGrp="1"/>
          </p:cNvSpPr>
          <p:nvPr>
            <p:ph idx="1"/>
          </p:nvPr>
        </p:nvSpPr>
        <p:spPr/>
        <p:txBody>
          <a:bodyPr>
            <a:normAutofit/>
          </a:bodyPr>
          <a:lstStyle/>
          <a:p>
            <a:r>
              <a:rPr lang="en-US" sz="4000" dirty="0" smtClean="0"/>
              <a:t> Models are simplifications  designed to show how specific mechanisms work by isolating them from other, confounding effects.</a:t>
            </a:r>
            <a:endParaRPr lang="en-US" sz="4000" dirty="0"/>
          </a:p>
          <a:p>
            <a:r>
              <a:rPr lang="en-US" sz="4000" dirty="0" smtClean="0"/>
              <a:t>Economic uses a multiplicity of models tailored to different settings</a:t>
            </a:r>
          </a:p>
          <a:p>
            <a:endParaRPr lang="en-US" sz="4000" dirty="0" smtClean="0"/>
          </a:p>
        </p:txBody>
      </p:sp>
    </p:spTree>
    <p:extLst>
      <p:ext uri="{BB962C8B-B14F-4D97-AF65-F5344CB8AC3E}">
        <p14:creationId xmlns:p14="http://schemas.microsoft.com/office/powerpoint/2010/main" val="15303741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84200" y="0"/>
            <a:ext cx="10363200" cy="345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5800" y="3454400"/>
            <a:ext cx="4559300" cy="4318000"/>
          </a:xfrm>
          <a:prstGeom prst="rect">
            <a:avLst/>
          </a:prstGeom>
        </p:spPr>
      </p:pic>
    </p:spTree>
    <p:extLst>
      <p:ext uri="{BB962C8B-B14F-4D97-AF65-F5344CB8AC3E}">
        <p14:creationId xmlns:p14="http://schemas.microsoft.com/office/powerpoint/2010/main" val="19191214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20901" y="0"/>
            <a:ext cx="7948579" cy="6858000"/>
          </a:xfrm>
          <a:prstGeom prst="rect">
            <a:avLst/>
          </a:prstGeom>
        </p:spPr>
      </p:pic>
    </p:spTree>
    <p:extLst>
      <p:ext uri="{BB962C8B-B14F-4D97-AF65-F5344CB8AC3E}">
        <p14:creationId xmlns:p14="http://schemas.microsoft.com/office/powerpoint/2010/main" val="2488189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300" y="0"/>
            <a:ext cx="9928371" cy="6858000"/>
          </a:xfrm>
          <a:prstGeom prst="rect">
            <a:avLst/>
          </a:prstGeom>
        </p:spPr>
      </p:pic>
    </p:spTree>
    <p:extLst>
      <p:ext uri="{BB962C8B-B14F-4D97-AF65-F5344CB8AC3E}">
        <p14:creationId xmlns:p14="http://schemas.microsoft.com/office/powerpoint/2010/main" val="18686405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3450</TotalTime>
  <Words>2948</Words>
  <Application>Microsoft Macintosh PowerPoint</Application>
  <PresentationFormat>Widescreen</PresentationFormat>
  <Paragraphs>209</Paragraphs>
  <Slides>48</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Calibri</vt:lpstr>
      <vt:lpstr>Calibri Light</vt:lpstr>
      <vt:lpstr>ＭＳ Ｐゴシック</vt:lpstr>
      <vt:lpstr>Times New Roman</vt:lpstr>
      <vt:lpstr>Wingdings</vt:lpstr>
      <vt:lpstr>Wingdings 2</vt:lpstr>
      <vt:lpstr>Arial</vt:lpstr>
      <vt:lpstr>Office Theme</vt:lpstr>
      <vt:lpstr>Model Risk  May 10, 2017 </vt:lpstr>
      <vt:lpstr>PowerPoint Presentation</vt:lpstr>
      <vt:lpstr>PowerPoint Presentation</vt:lpstr>
      <vt:lpstr>PowerPoint Presentation</vt:lpstr>
      <vt:lpstr>PowerPoint Presentation</vt:lpstr>
      <vt:lpstr>From Dani Rodrik, Economics Rules</vt:lpstr>
      <vt:lpstr>PowerPoint Presentation</vt:lpstr>
      <vt:lpstr>PowerPoint Presentation</vt:lpstr>
      <vt:lpstr>PowerPoint Presentation</vt:lpstr>
      <vt:lpstr>PowerPoint Presentation</vt:lpstr>
      <vt:lpstr>PowerPoint Presentation</vt:lpstr>
      <vt:lpstr>Controlling risk</vt:lpstr>
      <vt:lpstr>Controlling risk</vt:lpstr>
      <vt:lpstr>PowerPoint Presentation</vt:lpstr>
      <vt:lpstr>Model risk evaluation and control</vt:lpstr>
      <vt:lpstr>Model Risk</vt:lpstr>
      <vt:lpstr>Model Risk</vt:lpstr>
      <vt:lpstr>Using liquid proxies to estimate illiquid instrument risk</vt:lpstr>
      <vt:lpstr>Calculation of the Liquidation Margin for Position of Illiquid Size</vt:lpstr>
      <vt:lpstr>Derman on estimating illiquid instrument risk</vt:lpstr>
      <vt:lpstr>Options position risk</vt:lpstr>
      <vt:lpstr>Flaws in the Black-Scholes formula</vt:lpstr>
      <vt:lpstr>Flaws in the Black-Scholes formula</vt:lpstr>
      <vt:lpstr>Flaws in the Black-Scholes formula</vt:lpstr>
      <vt:lpstr>Option position reporting using the Black-Scholes Greeks</vt:lpstr>
      <vt:lpstr>Option position reporting that goes beyond the Greeks</vt:lpstr>
      <vt:lpstr>How do we know that these fixes to BSM can be used to control risk?</vt:lpstr>
      <vt:lpstr>Estimating Illiquid Instrument Risk</vt:lpstr>
      <vt:lpstr>PowerPoint Presentation</vt:lpstr>
      <vt:lpstr>PowerPoint Presentation</vt:lpstr>
      <vt:lpstr>Liquid proxy example: Illiquid swap [Section 10.2.2]</vt:lpstr>
      <vt:lpstr>Liquid proxy example: barrier options</vt:lpstr>
      <vt:lpstr>Liquid proxy example: digital</vt:lpstr>
      <vt:lpstr>Liquid proxy example: illiquid CDO tranche [Section 13.4]</vt:lpstr>
      <vt:lpstr>Countering pro-cyclicality of regulatory capital requirements </vt:lpstr>
      <vt:lpstr>Regulatory capital for illiquid positions</vt:lpstr>
      <vt:lpstr>Controlling risk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Risk Management February 13, 2017 </dc:title>
  <dc:creator>Microsoft Office User</dc:creator>
  <cp:lastModifiedBy>Microsoft Office User</cp:lastModifiedBy>
  <cp:revision>58</cp:revision>
  <dcterms:created xsi:type="dcterms:W3CDTF">2017-02-13T17:10:24Z</dcterms:created>
  <dcterms:modified xsi:type="dcterms:W3CDTF">2017-05-09T03:45:10Z</dcterms:modified>
</cp:coreProperties>
</file>